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73" r:id="rId4"/>
    <p:sldId id="264" r:id="rId5"/>
    <p:sldId id="269" r:id="rId6"/>
    <p:sldId id="259" r:id="rId7"/>
    <p:sldId id="260" r:id="rId8"/>
    <p:sldId id="270" r:id="rId9"/>
    <p:sldId id="271" r:id="rId10"/>
    <p:sldId id="272" r:id="rId11"/>
    <p:sldId id="261" r:id="rId12"/>
    <p:sldId id="262" r:id="rId13"/>
    <p:sldId id="263" r:id="rId14"/>
    <p:sldId id="266" r:id="rId15"/>
    <p:sldId id="267" r:id="rId16"/>
    <p:sldId id="268" r:id="rId1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6391C7E-949C-476F-A3E4-25ADEB350BC2}" type="datetimeFigureOut">
              <a:rPr lang="en-US" smtClean="0"/>
              <a:t>12/7/2010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93F2204-D08F-41C2-BA88-4F8D113913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F2204-D08F-41C2-BA88-4F8D113913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F2204-D08F-41C2-BA88-4F8D113913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F2204-D08F-41C2-BA88-4F8D1139132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F2204-D08F-41C2-BA88-4F8D1139132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3F2204-D08F-41C2-BA88-4F8D1139132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93F2204-D08F-41C2-BA88-4F8D113913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93F2204-D08F-41C2-BA88-4F8D1139132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6391C7E-949C-476F-A3E4-25ADEB350BC2}" type="datetimeFigureOut">
              <a:rPr lang="en-US" smtClean="0"/>
              <a:t>12/7/2010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93F2204-D08F-41C2-BA88-4F8D113913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6391C7E-949C-476F-A3E4-25ADEB350BC2}" type="datetimeFigureOut">
              <a:rPr lang="en-US" smtClean="0"/>
              <a:t>12/7/2010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3F2204-D08F-41C2-BA88-4F8D113913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6391C7E-949C-476F-A3E4-25ADEB350BC2}" type="datetimeFigureOut">
              <a:rPr lang="en-US" smtClean="0"/>
              <a:t>12/7/2010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93F2204-D08F-41C2-BA88-4F8D1139132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6391C7E-949C-476F-A3E4-25ADEB350BC2}" type="datetimeFigureOut">
              <a:rPr lang="en-US" smtClean="0"/>
              <a:t>12/7/2010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93F2204-D08F-41C2-BA88-4F8D113913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Psychologist" TargetMode="External"/><Relationship Id="rId2" Type="http://schemas.openxmlformats.org/officeDocument/2006/relationships/hyperlink" Target="http://en.wikipedia.org/wiki/American_philosopher" TargetMode="External"/><Relationship Id="rId1" Type="http://schemas.openxmlformats.org/officeDocument/2006/relationships/slideLayout" Target="../slideLayouts/slideLayout2.xml"/><Relationship Id="rId4" Type="http://schemas.openxmlformats.org/officeDocument/2006/relationships/hyperlink" Target="http://en.wikipedia.org/wiki/School_refor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eric.ed.gov.ez-proxy.brooklyn.cuny.edu:2048/PDFS/ED328614.pdf" TargetMode="External"/><Relationship Id="rId2" Type="http://schemas.openxmlformats.org/officeDocument/2006/relationships/hyperlink" Target="http://search.ebscohost.com/login.aspx?direct=true&amp;db=eric&amp;AN=ED507027&amp;site=ehost-live" TargetMode="External"/><Relationship Id="rId1" Type="http://schemas.openxmlformats.org/officeDocument/2006/relationships/slideLayout" Target="../slideLayouts/slideLayout7.xml"/><Relationship Id="rId5" Type="http://schemas.openxmlformats.org/officeDocument/2006/relationships/hyperlink" Target="http://www.jstor.org/stable/40188754" TargetMode="External"/><Relationship Id="rId4" Type="http://schemas.openxmlformats.org/officeDocument/2006/relationships/hyperlink" Target="http://web.ebscohost.com/ehost/detail?vid=6&amp;hid=113&amp;sid=d94660d3-c320-48ca-8b62-8ca6697c1c37@sessionmgr112&amp;bdata=JnNpdGU9ZWhvc3QtbGl2ZQ==#db=eric&amp;AN=ED099196"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ejournals.ebsco.com/direct.asp?ArticleID=E7VEHHT4H1RP07MNC39C" TargetMode="External"/><Relationship Id="rId2" Type="http://schemas.openxmlformats.org/officeDocument/2006/relationships/hyperlink" Target="http://jchemed.chem.wisc.edu.ez-proxy.brooklyn.cuny.edu:2048/Journal/Issues/2007/Sep/abs1530.html" TargetMode="External"/><Relationship Id="rId1" Type="http://schemas.openxmlformats.org/officeDocument/2006/relationships/slideLayout" Target="../slideLayouts/slideLayout7.xml"/><Relationship Id="rId5" Type="http://schemas.openxmlformats.org/officeDocument/2006/relationships/hyperlink" Target="http://vnweb.hwwilsonweb.com.ez-proxy.brooklyn.cuny.edu:2048/hww/results/external_link_maincontentframe.jhtml?_DARGS=/hww/results/results_common.jhtml.43" TargetMode="External"/><Relationship Id="rId4" Type="http://schemas.openxmlformats.org/officeDocument/2006/relationships/hyperlink" Target="http://www.eric.ed.gov.ez-proxy.brooklyn.cuny.edu:2048/PDFS/ED011239.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ejournals.ebsco.com/direct.asp?ArticleID=4F6CBAE4E3BBD1F0DC2A" TargetMode="External"/><Relationship Id="rId2" Type="http://schemas.openxmlformats.org/officeDocument/2006/relationships/hyperlink" Target="http://search.ebscohost.com/login.aspx?direct=true&amp;db=eric&amp;AN=EJ869324&amp;site=ehost-liv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Inquiry-based Teaching vs. Direct Instruction:</a:t>
            </a:r>
            <a:br>
              <a:rPr lang="en-US" dirty="0" smtClean="0"/>
            </a:br>
            <a:r>
              <a:rPr lang="en-US" sz="3200" dirty="0" smtClean="0"/>
              <a:t>Should they be done in isolation?</a:t>
            </a:r>
            <a:endParaRPr lang="en-US" dirty="0"/>
          </a:p>
        </p:txBody>
      </p:sp>
      <p:sp>
        <p:nvSpPr>
          <p:cNvPr id="3" name="Subtitle 2"/>
          <p:cNvSpPr>
            <a:spLocks noGrp="1"/>
          </p:cNvSpPr>
          <p:nvPr>
            <p:ph type="subTitle" idx="1"/>
          </p:nvPr>
        </p:nvSpPr>
        <p:spPr/>
        <p:txBody>
          <a:bodyPr>
            <a:normAutofit fontScale="92500" lnSpcReduction="20000"/>
          </a:bodyPr>
          <a:lstStyle/>
          <a:p>
            <a:pPr>
              <a:lnSpc>
                <a:spcPct val="80000"/>
              </a:lnSpc>
            </a:pPr>
            <a:r>
              <a:rPr lang="en-US" sz="2800" dirty="0" err="1" smtClean="0"/>
              <a:t>Saima</a:t>
            </a:r>
            <a:r>
              <a:rPr lang="en-US" sz="2800" dirty="0" smtClean="0"/>
              <a:t> </a:t>
            </a:r>
            <a:r>
              <a:rPr lang="en-US" sz="2800" dirty="0" err="1" smtClean="0"/>
              <a:t>Naureen</a:t>
            </a:r>
            <a:r>
              <a:rPr lang="en-US" sz="2800" dirty="0" smtClean="0"/>
              <a:t> </a:t>
            </a:r>
          </a:p>
          <a:p>
            <a:pPr>
              <a:lnSpc>
                <a:spcPct val="80000"/>
              </a:lnSpc>
            </a:pPr>
            <a:r>
              <a:rPr lang="en-US" sz="2800" dirty="0" smtClean="0"/>
              <a:t>and </a:t>
            </a:r>
          </a:p>
          <a:p>
            <a:pPr>
              <a:lnSpc>
                <a:spcPct val="80000"/>
              </a:lnSpc>
            </a:pPr>
            <a:r>
              <a:rPr lang="en-US" sz="2800" dirty="0" smtClean="0"/>
              <a:t>Kay Jeffery</a:t>
            </a:r>
          </a:p>
          <a:p>
            <a:pPr>
              <a:lnSpc>
                <a:spcPct val="80000"/>
              </a:lnSpc>
            </a:pPr>
            <a:r>
              <a:rPr lang="en-US" sz="2800" dirty="0" err="1" smtClean="0"/>
              <a:t>Edu</a:t>
            </a:r>
            <a:r>
              <a:rPr lang="en-US" sz="2800" dirty="0" smtClean="0"/>
              <a:t>. 7201T Fall 2010</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Based on a research it has been established that using inquiry activities as a supplement to a curriculum based on a traditional lecture method the improvement to students achievement could be greatly enhanced (Marshal &amp; </a:t>
            </a:r>
            <a:r>
              <a:rPr lang="en-US" dirty="0" err="1" smtClean="0"/>
              <a:t>Dorward</a:t>
            </a:r>
            <a:r>
              <a:rPr lang="en-US" dirty="0" smtClean="0"/>
              <a:t>, 2000)</a:t>
            </a:r>
          </a:p>
          <a:p>
            <a:r>
              <a:rPr lang="en-US" dirty="0" smtClean="0"/>
              <a:t>Dewey </a:t>
            </a:r>
            <a:r>
              <a:rPr lang="en-US" dirty="0" smtClean="0"/>
              <a:t>believes that the child can learn best through inquiry-based teaching where he/she can follow his/her own interest. However, </a:t>
            </a:r>
            <a:r>
              <a:rPr lang="en-US" dirty="0" err="1" smtClean="0"/>
              <a:t>Vygotsky</a:t>
            </a:r>
            <a:r>
              <a:rPr lang="en-US" dirty="0" smtClean="0"/>
              <a:t> believed that the teacher can set the stage but he/she should also have the greater control as to what and how the activities should be done (Glassman, 2001).  </a:t>
            </a:r>
          </a:p>
          <a:p>
            <a:r>
              <a:rPr lang="en-US" dirty="0" smtClean="0"/>
              <a:t>The </a:t>
            </a:r>
            <a:r>
              <a:rPr lang="en-US" dirty="0" smtClean="0"/>
              <a:t>use of the inquiry method can provide students with ‘hands on experience’ and to give students adequate content information, the teacher can replace inquiry learning with direct instruction (Robertson, 2007).</a:t>
            </a:r>
          </a:p>
          <a:p>
            <a:r>
              <a:rPr lang="en-US" dirty="0" smtClean="0"/>
              <a:t>It </a:t>
            </a:r>
            <a:r>
              <a:rPr lang="en-US" dirty="0" smtClean="0"/>
              <a:t>is therefore felt that in addition to content knowledge which is taught through direct instruction teachers should help students to develop their process skill which is gained by learning through inquiry activities (Wang &amp; </a:t>
            </a:r>
            <a:r>
              <a:rPr lang="en-US" dirty="0" err="1" smtClean="0"/>
              <a:t>Wen</a:t>
            </a:r>
            <a:r>
              <a:rPr lang="en-US" dirty="0" smtClean="0"/>
              <a:t>, 2010). </a:t>
            </a:r>
          </a:p>
          <a:p>
            <a:r>
              <a:rPr lang="en-US" dirty="0" smtClean="0"/>
              <a:t> </a:t>
            </a:r>
            <a:endParaRPr lang="en-US" dirty="0"/>
          </a:p>
        </p:txBody>
      </p:sp>
      <p:sp>
        <p:nvSpPr>
          <p:cNvPr id="3" name="Title 2"/>
          <p:cNvSpPr>
            <a:spLocks noGrp="1"/>
          </p:cNvSpPr>
          <p:nvPr>
            <p:ph type="title"/>
          </p:nvPr>
        </p:nvSpPr>
        <p:spPr/>
        <p:txBody>
          <a:bodyPr>
            <a:normAutofit fontScale="90000"/>
          </a:bodyPr>
          <a:lstStyle/>
          <a:p>
            <a:r>
              <a:rPr lang="en-US" dirty="0" smtClean="0"/>
              <a:t>Advantages of both Inquiry-based and Direct Instruction Method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a:buNone/>
            </a:pPr>
            <a:endParaRPr lang="en-US" b="1" u="sng" dirty="0" smtClean="0"/>
          </a:p>
          <a:p>
            <a:r>
              <a:rPr lang="en-US" b="1" dirty="0" smtClean="0"/>
              <a:t>Theorists </a:t>
            </a:r>
            <a:r>
              <a:rPr lang="en-US" b="1" dirty="0" smtClean="0"/>
              <a:t>whose theories and bodies of work were instrumental in guiding our research</a:t>
            </a:r>
          </a:p>
          <a:p>
            <a:r>
              <a:rPr lang="en-US" dirty="0" smtClean="0"/>
              <a:t>Erik Erikson -  a developmental psychologist and psychoanalyst known for his theory on social development of human beings, and for coining the phrase identity crisis.</a:t>
            </a:r>
          </a:p>
          <a:p>
            <a:r>
              <a:rPr lang="en-US" dirty="0" smtClean="0"/>
              <a:t>Jean Piaget -  developmental psychologist.</a:t>
            </a:r>
          </a:p>
          <a:p>
            <a:r>
              <a:rPr lang="en-US" dirty="0" smtClean="0"/>
              <a:t>John Dewey – </a:t>
            </a:r>
            <a:r>
              <a:rPr lang="en-US" dirty="0" smtClean="0">
                <a:hlinkClick r:id="rId2" tooltip="American philosopher"/>
              </a:rPr>
              <a:t>An American philosopher</a:t>
            </a:r>
            <a:r>
              <a:rPr lang="en-US" dirty="0" smtClean="0"/>
              <a:t>, </a:t>
            </a:r>
            <a:r>
              <a:rPr lang="en-US" dirty="0" smtClean="0">
                <a:hlinkClick r:id="rId3" tooltip="Psychologist"/>
              </a:rPr>
              <a:t>psychologist</a:t>
            </a:r>
            <a:r>
              <a:rPr lang="en-US" dirty="0" smtClean="0"/>
              <a:t> and </a:t>
            </a:r>
            <a:r>
              <a:rPr lang="en-US" dirty="0" smtClean="0">
                <a:hlinkClick r:id="rId4" tooltip="School reform"/>
              </a:rPr>
              <a:t>educational reformer</a:t>
            </a:r>
            <a:r>
              <a:rPr lang="en-US" dirty="0" smtClean="0"/>
              <a:t> and the inventor of the Dewey Decimal System.  He was an advocate of nature, art, logic and inquiry.</a:t>
            </a:r>
          </a:p>
          <a:p>
            <a:r>
              <a:rPr lang="en-US" dirty="0" smtClean="0"/>
              <a:t>Lev </a:t>
            </a:r>
            <a:r>
              <a:rPr lang="en-US" dirty="0" err="1" smtClean="0"/>
              <a:t>Vygotsky</a:t>
            </a:r>
            <a:r>
              <a:rPr lang="en-US" dirty="0" smtClean="0"/>
              <a:t> – believes that social interaction plays a fundamental role in the development of cognition</a:t>
            </a:r>
          </a:p>
          <a:p>
            <a:r>
              <a:rPr lang="en-US" dirty="0" smtClean="0"/>
              <a:t>B. F. Skinner -  one of the most influential American behavioral psychologist who developed the theory of operant conditioning.</a:t>
            </a:r>
          </a:p>
          <a:p>
            <a:r>
              <a:rPr lang="en-US" dirty="0" smtClean="0"/>
              <a:t>E. Thorndike – believes that learning is the result of associations forming between stimuli and responses. </a:t>
            </a:r>
          </a:p>
          <a:p>
            <a:r>
              <a:rPr lang="en-US" dirty="0" smtClean="0"/>
              <a:t>Howard Gardner – has  challenged the cognitive development work of Piaget. He has put forward evidence to show that at any one time a child may be at very different stages. </a:t>
            </a:r>
            <a:endParaRPr lang="en-US" dirty="0"/>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Theorists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Our research group comprises of fifteen kindergarten children whose reading level is approaching grade 1 level.  We propose dividing this group of students into three separate groups for their science lessons.  The class would be divided into three different independent sections and three teachers will be involved in teaching them simultaneously.  The teachers are the children’s original teacher, and the two teachers conducting the research, whom we shall refer to as Teacher K and Teacher S.  </a:t>
            </a:r>
          </a:p>
          <a:p>
            <a:r>
              <a:rPr lang="en-US" dirty="0" smtClean="0"/>
              <a:t>Over </a:t>
            </a:r>
            <a:r>
              <a:rPr lang="en-US" dirty="0" smtClean="0"/>
              <a:t>a period of six weeks, the three teachers will be involved in teaching a planned science unit of work.  The three teachers will take turns each week as they interchange in teaching of each group of children.  They will be taught for thirty minutes, three days per week.  A different method of teaching will be assigned for each group.  Group 1 will be taught using the inquiry method.  Group 2 will be taught using the direct instruction method and group 3 will be taught using both the inquiry and the direct instruction methods</a:t>
            </a:r>
            <a:r>
              <a:rPr lang="en-US" dirty="0" smtClean="0"/>
              <a:t>.</a:t>
            </a:r>
          </a:p>
          <a:p>
            <a:endParaRPr lang="en-US" dirty="0"/>
          </a:p>
        </p:txBody>
      </p:sp>
      <p:sp>
        <p:nvSpPr>
          <p:cNvPr id="3" name="Title 2"/>
          <p:cNvSpPr>
            <a:spLocks noGrp="1"/>
          </p:cNvSpPr>
          <p:nvPr>
            <p:ph type="title"/>
          </p:nvPr>
        </p:nvSpPr>
        <p:spPr/>
        <p:txBody>
          <a:bodyPr/>
          <a:lstStyle/>
          <a:p>
            <a:r>
              <a:rPr lang="en-US" dirty="0" smtClean="0"/>
              <a:t>Statement of the Hypothesis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hypothesize that the group that is taught using both methods – the inquiry and the direct instruction methods – will achieve greater performance and more independence in learning than the other two groups. </a:t>
            </a:r>
          </a:p>
          <a:p>
            <a:endParaRPr lang="en-US" dirty="0"/>
          </a:p>
        </p:txBody>
      </p:sp>
      <p:sp>
        <p:nvSpPr>
          <p:cNvPr id="3" name="Title 2"/>
          <p:cNvSpPr>
            <a:spLocks noGrp="1"/>
          </p:cNvSpPr>
          <p:nvPr>
            <p:ph type="title"/>
          </p:nvPr>
        </p:nvSpPr>
        <p:spPr/>
        <p:txBody>
          <a:bodyPr>
            <a:normAutofit fontScale="90000"/>
          </a:bodyPr>
          <a:lstStyle/>
          <a:p>
            <a:r>
              <a:rPr lang="en-US" dirty="0" smtClean="0"/>
              <a:t> Statement of the </a:t>
            </a:r>
            <a:r>
              <a:rPr lang="en-US" dirty="0" smtClean="0"/>
              <a:t>Hypothesis (cont’d)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52400"/>
            <a:ext cx="8153400" cy="9325630"/>
          </a:xfrm>
          <a:prstGeom prst="rect">
            <a:avLst/>
          </a:prstGeom>
        </p:spPr>
        <p:txBody>
          <a:bodyPr wrap="square">
            <a:spAutoFit/>
          </a:bodyPr>
          <a:lstStyle/>
          <a:p>
            <a:pPr lvl="0" indent="457200" algn="ctr" fontAlgn="base">
              <a:spcBef>
                <a:spcPct val="0"/>
              </a:spcBef>
              <a:spcAft>
                <a:spcPct val="0"/>
              </a:spcAft>
            </a:pPr>
            <a:r>
              <a:rPr lang="en-US" sz="1200" dirty="0" smtClean="0">
                <a:latin typeface="Times New Roman" pitchFamily="18" charset="0"/>
                <a:ea typeface="Calibri" pitchFamily="34" charset="0"/>
                <a:cs typeface="Times New Roman" pitchFamily="18" charset="0"/>
              </a:rPr>
              <a:t>References</a:t>
            </a:r>
          </a:p>
          <a:p>
            <a:pPr lvl="0" indent="457200" algn="ctr" fontAlgn="base">
              <a:spcBef>
                <a:spcPct val="0"/>
              </a:spcBef>
              <a:spcAft>
                <a:spcPct val="0"/>
              </a:spcAft>
            </a:pPr>
            <a:endParaRPr lang="en-US" sz="1200" dirty="0" smtClean="0">
              <a:latin typeface="Times New Roman" pitchFamily="18" charset="0"/>
              <a:ea typeface="Calibri" pitchFamily="34" charset="0"/>
              <a:cs typeface="Times New Roman" pitchFamily="18" charset="0"/>
            </a:endParaRPr>
          </a:p>
          <a:p>
            <a:pPr lvl="0" indent="457200" fontAlgn="base">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Sabbagh</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  (2009).  Instruments and implements of enquiry based learning.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Online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Submission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Retrieved from ERIC database.</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hlinkClick r:id="rId2"/>
              </a:rPr>
              <a:t>	http://search.ebscohost.com/login.aspx?direct=true&amp;db=eric&amp;AN=ED507027&amp;site=ehost-live</a:t>
            </a:r>
            <a:endParaRPr kumimoji="0" lang="en-US" sz="1200" b="0" i="0"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r>
              <a:rPr kumimoji="0" lang="de-DE"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Bangert-Drowns, R.,  &amp; Bankert, E.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(1990).  Meta-analysis of effects of explicit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instruction for critical thinking.  Retrieved from ERIC.   Accession Number: ED328614.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3"/>
              </a:rPr>
              <a:t>http://www.eric.ed.gov.ez-proxy.brooklyn.cuny.edu:2048/PDFS/ED328614.pdf</a:t>
            </a:r>
            <a:endParaRPr lang="en-US" sz="1200" dirty="0">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Beliavsky</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 (2006).  Revisiting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Vygotsky</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Gardner: Realizing human potential.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Journal of Aesthetic Education, 40 (2),</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1-11. Retrieved from JSTOR.</a:t>
            </a: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Bencze</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J. (2009).  ‘‘Polite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directiveness</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science inquiry: A contradiction in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terms?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Cultural Studies of Science Education,  4,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855-864.  DOI 10.1007/s11422-009-9194-5</a:t>
            </a: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r>
              <a:rPr kumimoji="0" lang="fr-FR"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Chiapetta</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 L. &amp; Collette, A. 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(1973).  Process versus content in elementary science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teaching.  Retrieved from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4"/>
              </a:rPr>
              <a:t>http://web.ebscohost.com/ehost/detail?vid=6&amp;hid=113&amp;sid=d94660d3-c320-48ca-8b62-</a:t>
            </a:r>
            <a:r>
              <a:rPr kumimoji="0" lang="en-US" sz="1200" b="0" i="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4"/>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4"/>
              </a:rPr>
              <a:t>8ca6697c1c37%40sessionmgr112&amp;bdata=JnNpdGU9ZWhvc3QtbGl2ZQ%3d%3d#db=</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hlinkClick r:id="rId4"/>
              </a:rPr>
              <a:t>eric&amp;AN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4"/>
              </a:rPr>
              <a:t>=ED099196</a:t>
            </a: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ea typeface="Calibri" pitchFamily="34" charset="0"/>
              <a:cs typeface="Times New Roman" pitchFamily="18" charset="0"/>
            </a:endParaRP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Dewey</a:t>
            </a:r>
            <a:r>
              <a:rPr lang="en-US" sz="1200" dirty="0">
                <a:latin typeface="Times New Roman" pitchFamily="18" charset="0"/>
                <a:cs typeface="Times New Roman" pitchFamily="18" charset="0"/>
              </a:rPr>
              <a:t>, J.  (2008).  Democracy and education. Virginia: Wilder Publications.</a:t>
            </a:r>
          </a:p>
          <a:p>
            <a:r>
              <a:rPr lang="en-US" sz="1200" dirty="0">
                <a:latin typeface="Times New Roman" pitchFamily="18" charset="0"/>
                <a:cs typeface="Times New Roman" pitchFamily="18" charset="0"/>
              </a:rPr>
              <a:t> </a:t>
            </a: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Eshach</a:t>
            </a:r>
            <a:r>
              <a:rPr lang="en-US" sz="1200" dirty="0">
                <a:latin typeface="Times New Roman" pitchFamily="18" charset="0"/>
                <a:cs typeface="Times New Roman" pitchFamily="18" charset="0"/>
              </a:rPr>
              <a:t>, H. (1997).  Inquiry-events as a tool for changing science teaching efficacy belief </a:t>
            </a:r>
          </a:p>
          <a:p>
            <a:r>
              <a:rPr lang="en-US" sz="1200" dirty="0" smtClean="0">
                <a:latin typeface="Times New Roman" pitchFamily="18" charset="0"/>
                <a:cs typeface="Times New Roman" pitchFamily="18" charset="0"/>
              </a:rPr>
              <a:t>	of </a:t>
            </a:r>
            <a:r>
              <a:rPr lang="en-US" sz="1200" dirty="0">
                <a:latin typeface="Times New Roman" pitchFamily="18" charset="0"/>
                <a:cs typeface="Times New Roman" pitchFamily="18" charset="0"/>
              </a:rPr>
              <a:t>kindergarten and elementary school teachers.  </a:t>
            </a:r>
            <a:r>
              <a:rPr lang="en-US" sz="1200" i="1" dirty="0">
                <a:latin typeface="Times New Roman" pitchFamily="18" charset="0"/>
                <a:cs typeface="Times New Roman" pitchFamily="18" charset="0"/>
              </a:rPr>
              <a:t>Journal of Science Education and Technology, 12</a:t>
            </a:r>
            <a:r>
              <a:rPr lang="en-US" sz="1200" dirty="0">
                <a:latin typeface="Times New Roman" pitchFamily="18" charset="0"/>
                <a:cs typeface="Times New Roman" pitchFamily="18" charset="0"/>
              </a:rPr>
              <a:t>, 495-501.  </a:t>
            </a:r>
            <a:r>
              <a:rPr lang="en-US" sz="1200" dirty="0" smtClean="0">
                <a:latin typeface="Times New Roman" pitchFamily="18" charset="0"/>
                <a:cs typeface="Times New Roman" pitchFamily="18" charset="0"/>
              </a:rPr>
              <a:t>	Retrieved </a:t>
            </a:r>
            <a:r>
              <a:rPr lang="en-US" sz="1200" dirty="0">
                <a:latin typeface="Times New Roman" pitchFamily="18" charset="0"/>
                <a:cs typeface="Times New Roman" pitchFamily="18" charset="0"/>
              </a:rPr>
              <a:t>from JSTOR.   </a:t>
            </a:r>
            <a:r>
              <a:rPr lang="en-US" sz="1200" u="sng" dirty="0">
                <a:latin typeface="Times New Roman" pitchFamily="18" charset="0"/>
                <a:cs typeface="Times New Roman" pitchFamily="18" charset="0"/>
                <a:hlinkClick r:id="rId5"/>
              </a:rPr>
              <a:t>http://www.jstor.org/stable/40188754</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Glassman</a:t>
            </a:r>
            <a:r>
              <a:rPr lang="en-US" sz="1200" dirty="0">
                <a:latin typeface="Times New Roman" pitchFamily="18" charset="0"/>
                <a:cs typeface="Times New Roman" pitchFamily="18" charset="0"/>
              </a:rPr>
              <a:t>, M.  (2001).  Dewey and </a:t>
            </a:r>
            <a:r>
              <a:rPr lang="en-US" sz="1200" dirty="0" err="1">
                <a:latin typeface="Times New Roman" pitchFamily="18" charset="0"/>
                <a:cs typeface="Times New Roman" pitchFamily="18" charset="0"/>
              </a:rPr>
              <a:t>Vygotsky</a:t>
            </a:r>
            <a:r>
              <a:rPr lang="en-US" sz="1200" dirty="0">
                <a:latin typeface="Times New Roman" pitchFamily="18" charset="0"/>
                <a:cs typeface="Times New Roman" pitchFamily="18" charset="0"/>
              </a:rPr>
              <a:t>: Society, experience, and inquiry in </a:t>
            </a:r>
          </a:p>
          <a:p>
            <a:r>
              <a:rPr lang="en-US" sz="1200" dirty="0" smtClean="0">
                <a:latin typeface="Times New Roman" pitchFamily="18" charset="0"/>
                <a:cs typeface="Times New Roman" pitchFamily="18" charset="0"/>
              </a:rPr>
              <a:t>	educational </a:t>
            </a:r>
            <a:r>
              <a:rPr lang="en-US" sz="1200" dirty="0">
                <a:latin typeface="Times New Roman" pitchFamily="18" charset="0"/>
                <a:cs typeface="Times New Roman" pitchFamily="18" charset="0"/>
              </a:rPr>
              <a:t>practice. </a:t>
            </a:r>
            <a:r>
              <a:rPr lang="en-US" sz="1200" i="1" dirty="0">
                <a:latin typeface="Times New Roman" pitchFamily="18" charset="0"/>
                <a:cs typeface="Times New Roman" pitchFamily="18" charset="0"/>
              </a:rPr>
              <a:t>Educational Researcher, 30 (4),</a:t>
            </a:r>
            <a:r>
              <a:rPr lang="en-US" sz="1200" dirty="0">
                <a:latin typeface="Times New Roman" pitchFamily="18" charset="0"/>
                <a:cs typeface="Times New Roman" pitchFamily="18" charset="0"/>
              </a:rPr>
              <a:t> 3-14.  Retrieved from JSTOR.</a:t>
            </a:r>
          </a:p>
          <a:p>
            <a:r>
              <a:rPr lang="en-US" sz="1200" dirty="0">
                <a:latin typeface="Times New Roman" pitchFamily="18" charset="0"/>
                <a:cs typeface="Times New Roman" pitchFamily="18" charset="0"/>
              </a:rPr>
              <a:t> </a:t>
            </a:r>
            <a:endParaRPr lang="en-US" sz="1200" dirty="0" smtClean="0">
              <a:latin typeface="Times New Roman" pitchFamily="18" charset="0"/>
              <a:cs typeface="Times New Roman" pitchFamily="18" charset="0"/>
            </a:endParaRP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Henderson</a:t>
            </a:r>
            <a:r>
              <a:rPr lang="en-US" sz="1200" dirty="0">
                <a:latin typeface="Times New Roman" pitchFamily="18" charset="0"/>
                <a:cs typeface="Times New Roman" pitchFamily="18" charset="0"/>
              </a:rPr>
              <a:t>, T., &amp; David, A.  (2007).  Integration of play, learning, and experience: What </a:t>
            </a:r>
          </a:p>
          <a:p>
            <a:r>
              <a:rPr lang="en-US" sz="1200" dirty="0" smtClean="0">
                <a:latin typeface="Times New Roman" pitchFamily="18" charset="0"/>
                <a:cs typeface="Times New Roman" pitchFamily="18" charset="0"/>
              </a:rPr>
              <a:t>	museums </a:t>
            </a:r>
            <a:r>
              <a:rPr lang="en-US" sz="1200" dirty="0">
                <a:latin typeface="Times New Roman" pitchFamily="18" charset="0"/>
                <a:cs typeface="Times New Roman" pitchFamily="18" charset="0"/>
              </a:rPr>
              <a:t>afford young visitors.  </a:t>
            </a:r>
            <a:r>
              <a:rPr lang="en-US" sz="1200" i="1" dirty="0">
                <a:latin typeface="Times New Roman" pitchFamily="18" charset="0"/>
                <a:cs typeface="Times New Roman" pitchFamily="18" charset="0"/>
              </a:rPr>
              <a:t>Early Childhood Education journal, 35 (3), </a:t>
            </a:r>
            <a:r>
              <a:rPr lang="en-US" sz="1200" dirty="0">
                <a:latin typeface="Times New Roman" pitchFamily="18" charset="0"/>
                <a:cs typeface="Times New Roman" pitchFamily="18" charset="0"/>
              </a:rPr>
              <a:t>245-251.  DOI </a:t>
            </a:r>
            <a:r>
              <a:rPr lang="en-US" sz="1200" dirty="0" smtClean="0">
                <a:latin typeface="Times New Roman" pitchFamily="18" charset="0"/>
                <a:cs typeface="Times New Roman" pitchFamily="18" charset="0"/>
              </a:rPr>
              <a:t>10.1007/s10643-007-	0208-1</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457200" eaLnBrk="0" fontAlgn="base" hangingPunct="0">
              <a:spcBef>
                <a:spcPct val="0"/>
              </a:spcBef>
              <a:spcAft>
                <a:spcPct val="0"/>
              </a:spcAft>
            </a:pPr>
            <a:endParaRPr lang="en-US" sz="1200" dirty="0">
              <a:latin typeface="Times New Roman" pitchFamily="18" charset="0"/>
              <a:cs typeface="Times New Roman" pitchFamily="18" charset="0"/>
            </a:endParaRPr>
          </a:p>
          <a:p>
            <a:pPr lvl="0" indent="457200" eaLnBrk="0" fontAlgn="base" hangingPunct="0">
              <a:spcBef>
                <a:spcPct val="0"/>
              </a:spcBef>
              <a:spcAft>
                <a:spcPct val="0"/>
              </a:spcAf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400"/>
            <a:ext cx="8229600" cy="6740307"/>
          </a:xfrm>
          <a:prstGeom prst="rect">
            <a:avLst/>
          </a:prstGeom>
        </p:spPr>
        <p:txBody>
          <a:bodyPr wrap="square">
            <a:spAutoFit/>
          </a:bodyPr>
          <a:lstStyle/>
          <a:p>
            <a:endParaRPr lang="de-DE" sz="1200" dirty="0" smtClean="0">
              <a:latin typeface="Times New Roman" pitchFamily="18" charset="0"/>
              <a:cs typeface="Times New Roman" pitchFamily="18" charset="0"/>
            </a:endParaRPr>
          </a:p>
          <a:p>
            <a:endParaRPr lang="de-DE" sz="1200" dirty="0">
              <a:latin typeface="Times New Roman" pitchFamily="18" charset="0"/>
              <a:cs typeface="Times New Roman" pitchFamily="18" charset="0"/>
            </a:endParaRPr>
          </a:p>
          <a:p>
            <a:pPr algn="ctr"/>
            <a:r>
              <a:rPr lang="de-DE" sz="1200" dirty="0" smtClean="0">
                <a:latin typeface="Times New Roman" pitchFamily="18" charset="0"/>
                <a:cs typeface="Times New Roman" pitchFamily="18" charset="0"/>
              </a:rPr>
              <a:t>               References</a:t>
            </a:r>
          </a:p>
          <a:p>
            <a:endParaRPr lang="de-DE" sz="1200" dirty="0">
              <a:latin typeface="Times New Roman" pitchFamily="18" charset="0"/>
              <a:cs typeface="Times New Roman" pitchFamily="18" charset="0"/>
            </a:endParaRPr>
          </a:p>
          <a:p>
            <a:r>
              <a:rPr lang="de-DE" sz="1200" dirty="0" smtClean="0">
                <a:latin typeface="Times New Roman" pitchFamily="18" charset="0"/>
                <a:cs typeface="Times New Roman" pitchFamily="18" charset="0"/>
              </a:rPr>
              <a:t>               Hohloch, J. M., Grove, N., &amp; Bretz, S. L.  </a:t>
            </a:r>
            <a:r>
              <a:rPr lang="en-US" sz="1200" dirty="0" smtClean="0">
                <a:latin typeface="Times New Roman" pitchFamily="18" charset="0"/>
                <a:cs typeface="Times New Roman" pitchFamily="18" charset="0"/>
              </a:rPr>
              <a:t>(2007).  Pre-service teacher as researcher: The </a:t>
            </a: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value of inquiry in learning science. </a:t>
            </a:r>
            <a:r>
              <a:rPr lang="en-US" sz="1200" i="1" dirty="0" smtClean="0">
                <a:latin typeface="Times New Roman" pitchFamily="18" charset="0"/>
                <a:cs typeface="Times New Roman" pitchFamily="18" charset="0"/>
              </a:rPr>
              <a:t>Journal of Chemical Education, 84 (9),</a:t>
            </a:r>
            <a:r>
              <a:rPr lang="en-US" sz="1200" dirty="0" smtClean="0">
                <a:latin typeface="Times New Roman" pitchFamily="18" charset="0"/>
                <a:cs typeface="Times New Roman" pitchFamily="18" charset="0"/>
              </a:rPr>
              <a:t> 1530-1534.  (EJ820789).  Retrieved 	from</a:t>
            </a:r>
          </a:p>
          <a:p>
            <a:r>
              <a:rPr lang="en-US" sz="1200" u="sng" dirty="0" smtClean="0">
                <a:latin typeface="Times New Roman" pitchFamily="18" charset="0"/>
                <a:cs typeface="Times New Roman" pitchFamily="18" charset="0"/>
                <a:hlinkClick r:id="rId2"/>
              </a:rPr>
              <a:t>	</a:t>
            </a:r>
            <a:r>
              <a:rPr lang="en-US" sz="1200" u="sng" dirty="0" smtClean="0">
                <a:latin typeface="Times New Roman" pitchFamily="18" charset="0"/>
                <a:cs typeface="Times New Roman" pitchFamily="18" charset="0"/>
                <a:hlinkClick r:id="rId2"/>
              </a:rPr>
              <a:t>http://jchemed.chem.wisc.edu.ez-proxy.brooklyn.cuny.edu:2048/Journal/Issues/2007/Sep/abs1530.html</a:t>
            </a:r>
            <a:endParaRPr lang="en-US" sz="1200" u="sng" dirty="0" smtClean="0">
              <a:latin typeface="Times New Roman" pitchFamily="18" charset="0"/>
              <a:cs typeface="Times New Roman" pitchFamily="18" charset="0"/>
            </a:endParaRPr>
          </a:p>
          <a:p>
            <a:endParaRPr lang="en-US" sz="1200" u="sng"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Lawson</a:t>
            </a:r>
            <a:r>
              <a:rPr lang="en-US" sz="1200" dirty="0">
                <a:latin typeface="Times New Roman" pitchFamily="18" charset="0"/>
                <a:cs typeface="Times New Roman" pitchFamily="18" charset="0"/>
              </a:rPr>
              <a:t>, A., &amp; Renner, J.  (1975).  </a:t>
            </a:r>
            <a:r>
              <a:rPr lang="en-US" sz="1200" dirty="0" err="1">
                <a:latin typeface="Times New Roman" pitchFamily="18" charset="0"/>
                <a:cs typeface="Times New Roman" pitchFamily="18" charset="0"/>
              </a:rPr>
              <a:t>Piagetian</a:t>
            </a:r>
            <a:r>
              <a:rPr lang="en-US" sz="1200" dirty="0">
                <a:latin typeface="Times New Roman" pitchFamily="18" charset="0"/>
                <a:cs typeface="Times New Roman" pitchFamily="18" charset="0"/>
              </a:rPr>
              <a:t> theory and biology teaching.  </a:t>
            </a:r>
            <a:r>
              <a:rPr lang="en-US" sz="1200" i="1" dirty="0">
                <a:latin typeface="Times New Roman" pitchFamily="18" charset="0"/>
                <a:cs typeface="Times New Roman" pitchFamily="18" charset="0"/>
              </a:rPr>
              <a:t>The American </a:t>
            </a:r>
            <a:endParaRPr lang="en-US" sz="1200" dirty="0">
              <a:latin typeface="Times New Roman" pitchFamily="18" charset="0"/>
              <a:cs typeface="Times New Roman" pitchFamily="18" charset="0"/>
            </a:endParaRPr>
          </a:p>
          <a:p>
            <a:r>
              <a:rPr lang="en-US" sz="1200" i="1" dirty="0" smtClean="0">
                <a:latin typeface="Times New Roman" pitchFamily="18" charset="0"/>
                <a:cs typeface="Times New Roman" pitchFamily="18" charset="0"/>
              </a:rPr>
              <a:t>	Biology </a:t>
            </a:r>
            <a:r>
              <a:rPr lang="en-US" sz="1200" i="1" dirty="0">
                <a:latin typeface="Times New Roman" pitchFamily="18" charset="0"/>
                <a:cs typeface="Times New Roman" pitchFamily="18" charset="0"/>
              </a:rPr>
              <a:t>Teacher,  37 (6),</a:t>
            </a:r>
            <a:r>
              <a:rPr lang="en-US" sz="1200" dirty="0">
                <a:latin typeface="Times New Roman" pitchFamily="18" charset="0"/>
                <a:cs typeface="Times New Roman" pitchFamily="18" charset="0"/>
              </a:rPr>
              <a:t>  336-343.</a:t>
            </a:r>
          </a:p>
          <a:p>
            <a:r>
              <a:rPr lang="en-US" sz="1200" dirty="0">
                <a:latin typeface="Times New Roman" pitchFamily="18" charset="0"/>
                <a:cs typeface="Times New Roman" pitchFamily="18" charset="0"/>
              </a:rPr>
              <a:t> </a:t>
            </a: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Lee</a:t>
            </a:r>
            <a:r>
              <a:rPr lang="en-US" sz="1200" dirty="0">
                <a:latin typeface="Times New Roman" pitchFamily="18" charset="0"/>
                <a:cs typeface="Times New Roman" pitchFamily="18" charset="0"/>
              </a:rPr>
              <a:t>, O.  (2002).  Promoting scientific inquiry with elementary students from diverse </a:t>
            </a:r>
          </a:p>
          <a:p>
            <a:r>
              <a:rPr lang="en-US" sz="1200" dirty="0" smtClean="0">
                <a:latin typeface="Times New Roman" pitchFamily="18" charset="0"/>
                <a:cs typeface="Times New Roman" pitchFamily="18" charset="0"/>
              </a:rPr>
              <a:t>	cultures </a:t>
            </a:r>
            <a:r>
              <a:rPr lang="en-US" sz="1200" dirty="0">
                <a:latin typeface="Times New Roman" pitchFamily="18" charset="0"/>
                <a:cs typeface="Times New Roman" pitchFamily="18" charset="0"/>
              </a:rPr>
              <a:t>and languages.  </a:t>
            </a:r>
            <a:r>
              <a:rPr lang="en-US" sz="1200" i="1" dirty="0">
                <a:latin typeface="Times New Roman" pitchFamily="18" charset="0"/>
                <a:cs typeface="Times New Roman" pitchFamily="18" charset="0"/>
              </a:rPr>
              <a:t>Review of Research in Education, 26,  </a:t>
            </a:r>
            <a:r>
              <a:rPr lang="en-US" sz="1200" dirty="0">
                <a:latin typeface="Times New Roman" pitchFamily="18" charset="0"/>
                <a:cs typeface="Times New Roman" pitchFamily="18" charset="0"/>
              </a:rPr>
              <a:t>23-69.</a:t>
            </a:r>
          </a:p>
          <a:p>
            <a:r>
              <a:rPr lang="en-US" sz="1200" dirty="0">
                <a:latin typeface="Times New Roman" pitchFamily="18" charset="0"/>
                <a:cs typeface="Times New Roman" pitchFamily="18" charset="0"/>
              </a:rPr>
              <a:t> </a:t>
            </a:r>
          </a:p>
          <a:p>
            <a:r>
              <a:rPr lang="en-US" sz="1200" dirty="0" smtClean="0">
                <a:latin typeface="Times New Roman" pitchFamily="18" charset="0"/>
                <a:cs typeface="Times New Roman" pitchFamily="18" charset="0"/>
              </a:rPr>
              <a:t>               Marshall</a:t>
            </a:r>
            <a:r>
              <a:rPr lang="en-US" sz="1200" dirty="0">
                <a:latin typeface="Times New Roman" pitchFamily="18" charset="0"/>
                <a:cs typeface="Times New Roman" pitchFamily="18" charset="0"/>
              </a:rPr>
              <a:t>, J. A., &amp; </a:t>
            </a:r>
            <a:r>
              <a:rPr lang="en-US" sz="1200" dirty="0" err="1">
                <a:latin typeface="Times New Roman" pitchFamily="18" charset="0"/>
                <a:cs typeface="Times New Roman" pitchFamily="18" charset="0"/>
              </a:rPr>
              <a:t>Dorward</a:t>
            </a:r>
            <a:r>
              <a:rPr lang="en-US" sz="1200" dirty="0">
                <a:latin typeface="Times New Roman" pitchFamily="18" charset="0"/>
                <a:cs typeface="Times New Roman" pitchFamily="18" charset="0"/>
              </a:rPr>
              <a:t>, J. T.  (2000).  Inquiry experiences as a lecture supplement </a:t>
            </a:r>
          </a:p>
          <a:p>
            <a:r>
              <a:rPr lang="en-US" sz="1200" dirty="0" smtClean="0">
                <a:latin typeface="Times New Roman" pitchFamily="18" charset="0"/>
                <a:cs typeface="Times New Roman" pitchFamily="18" charset="0"/>
              </a:rPr>
              <a:t>	for </a:t>
            </a:r>
            <a:r>
              <a:rPr lang="en-US" sz="1200" dirty="0" err="1">
                <a:latin typeface="Times New Roman" pitchFamily="18" charset="0"/>
                <a:cs typeface="Times New Roman" pitchFamily="18" charset="0"/>
              </a:rPr>
              <a:t>preservice</a:t>
            </a:r>
            <a:r>
              <a:rPr lang="en-US" sz="1200" dirty="0">
                <a:latin typeface="Times New Roman" pitchFamily="18" charset="0"/>
                <a:cs typeface="Times New Roman" pitchFamily="18" charset="0"/>
              </a:rPr>
              <a:t> elementary teachers and general education students.  </a:t>
            </a:r>
            <a:r>
              <a:rPr lang="en-US" sz="1200" i="1" dirty="0">
                <a:latin typeface="Times New Roman" pitchFamily="18" charset="0"/>
                <a:cs typeface="Times New Roman" pitchFamily="18" charset="0"/>
              </a:rPr>
              <a:t>American Association of Physics Teachers, 68.  </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Retrieved </a:t>
            </a:r>
            <a:r>
              <a:rPr lang="en-US" sz="1200" dirty="0">
                <a:latin typeface="Times New Roman" pitchFamily="18" charset="0"/>
                <a:cs typeface="Times New Roman" pitchFamily="18" charset="0"/>
              </a:rPr>
              <a:t>from </a:t>
            </a:r>
            <a:r>
              <a:rPr lang="en-US" sz="1200" u="sng" dirty="0">
                <a:latin typeface="Times New Roman" pitchFamily="18" charset="0"/>
                <a:cs typeface="Times New Roman" pitchFamily="18" charset="0"/>
                <a:hlinkClick r:id="rId3"/>
              </a:rPr>
              <a:t>http://ejournals.ebsco.com/direct.asp?ArticleID=E7VEHHT4H1RP07MNC39C</a:t>
            </a:r>
            <a:r>
              <a:rPr lang="en-US" sz="1200" dirty="0">
                <a:latin typeface="Times New Roman" pitchFamily="18" charset="0"/>
                <a:cs typeface="Times New Roman" pitchFamily="18" charset="0"/>
              </a:rPr>
              <a:t>.</a:t>
            </a:r>
          </a:p>
          <a:p>
            <a:r>
              <a:rPr lang="en-US" sz="1200" dirty="0">
                <a:latin typeface="Times New Roman" pitchFamily="18" charset="0"/>
                <a:cs typeface="Times New Roman" pitchFamily="18" charset="0"/>
              </a:rPr>
              <a:t> </a:t>
            </a:r>
            <a:endParaRPr lang="en-US" sz="1200" dirty="0" smtClean="0">
              <a:latin typeface="Times New Roman" pitchFamily="18" charset="0"/>
              <a:cs typeface="Times New Roman" pitchFamily="18" charset="0"/>
            </a:endParaRP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Mason</a:t>
            </a:r>
            <a:r>
              <a:rPr lang="en-US" sz="1200" dirty="0">
                <a:latin typeface="Times New Roman" pitchFamily="18" charset="0"/>
                <a:cs typeface="Times New Roman" pitchFamily="18" charset="0"/>
              </a:rPr>
              <a:t>, J.  (1963).  The direct teaching  of critical thinking in grades four through six.  </a:t>
            </a:r>
          </a:p>
          <a:p>
            <a:r>
              <a:rPr lang="en-US" sz="1200" dirty="0" smtClean="0">
                <a:latin typeface="Times New Roman" pitchFamily="18" charset="0"/>
                <a:cs typeface="Times New Roman" pitchFamily="18" charset="0"/>
              </a:rPr>
              <a:t>	J</a:t>
            </a:r>
            <a:r>
              <a:rPr lang="en-US" sz="1200" i="1" dirty="0" smtClean="0">
                <a:latin typeface="Times New Roman" pitchFamily="18" charset="0"/>
                <a:cs typeface="Times New Roman" pitchFamily="18" charset="0"/>
              </a:rPr>
              <a:t>ournal </a:t>
            </a:r>
            <a:r>
              <a:rPr lang="en-US" sz="1200" i="1" dirty="0">
                <a:latin typeface="Times New Roman" pitchFamily="18" charset="0"/>
                <a:cs typeface="Times New Roman" pitchFamily="18" charset="0"/>
              </a:rPr>
              <a:t>of Research in Science Teaching, 1 (4).  </a:t>
            </a:r>
            <a:r>
              <a:rPr lang="en-US" sz="1200" dirty="0">
                <a:latin typeface="Times New Roman" pitchFamily="18" charset="0"/>
                <a:cs typeface="Times New Roman" pitchFamily="18" charset="0"/>
              </a:rPr>
              <a:t>Retrieved from ERIC.  </a:t>
            </a:r>
            <a:r>
              <a:rPr lang="en-US" sz="1200" u="sng" dirty="0">
                <a:latin typeface="Times New Roman" pitchFamily="18" charset="0"/>
                <a:cs typeface="Times New Roman" pitchFamily="18" charset="0"/>
                <a:hlinkClick r:id="rId4"/>
              </a:rPr>
              <a:t>http://</a:t>
            </a:r>
            <a:r>
              <a:rPr lang="en-US" sz="1200" u="sng" dirty="0" smtClean="0">
                <a:latin typeface="Times New Roman" pitchFamily="18" charset="0"/>
                <a:cs typeface="Times New Roman" pitchFamily="18" charset="0"/>
                <a:hlinkClick r:id="rId4"/>
              </a:rPr>
              <a:t>www.eric.ed.gov.ez-	proxy.brooklyn.cuny.edu:2048/PDFS/ED011239.pdf</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p>
          <a:p>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Oliveria</a:t>
            </a:r>
            <a:r>
              <a:rPr lang="en-US" sz="1200" dirty="0">
                <a:latin typeface="Times New Roman" pitchFamily="18" charset="0"/>
                <a:cs typeface="Times New Roman" pitchFamily="18" charset="0"/>
              </a:rPr>
              <a:t>, A. W.  (2009).   ‘‘Kindergarten, can I have your eyes and ears?’’ politeness and </a:t>
            </a:r>
          </a:p>
          <a:p>
            <a:r>
              <a:rPr lang="en-US" sz="1200" dirty="0" smtClean="0">
                <a:latin typeface="Times New Roman" pitchFamily="18" charset="0"/>
                <a:cs typeface="Times New Roman" pitchFamily="18" charset="0"/>
              </a:rPr>
              <a:t>	teacher </a:t>
            </a:r>
            <a:r>
              <a:rPr lang="en-US" sz="1200" dirty="0">
                <a:latin typeface="Times New Roman" pitchFamily="18" charset="0"/>
                <a:cs typeface="Times New Roman" pitchFamily="18" charset="0"/>
              </a:rPr>
              <a:t>directive choices in inquiry-based science classrooms.  </a:t>
            </a:r>
            <a:r>
              <a:rPr lang="en-US" sz="1200" i="1" dirty="0">
                <a:latin typeface="Times New Roman" pitchFamily="18" charset="0"/>
                <a:cs typeface="Times New Roman" pitchFamily="18" charset="0"/>
              </a:rPr>
              <a:t>Cultural study of science education, 4,</a:t>
            </a:r>
            <a:r>
              <a:rPr lang="en-US" sz="1200" dirty="0">
                <a:latin typeface="Times New Roman" pitchFamily="18" charset="0"/>
                <a:cs typeface="Times New Roman" pitchFamily="18" charset="0"/>
              </a:rPr>
              <a:t> 803-846.  </a:t>
            </a:r>
            <a:r>
              <a:rPr lang="en-US" sz="1200" dirty="0" smtClean="0">
                <a:latin typeface="Times New Roman" pitchFamily="18" charset="0"/>
                <a:cs typeface="Times New Roman" pitchFamily="18" charset="0"/>
              </a:rPr>
              <a:t>	DOI </a:t>
            </a:r>
            <a:r>
              <a:rPr lang="en-US" sz="1200" dirty="0">
                <a:latin typeface="Times New Roman" pitchFamily="18" charset="0"/>
                <a:cs typeface="Times New Roman" pitchFamily="18" charset="0"/>
              </a:rPr>
              <a:t>10.1007/s11422-009-9193-6.</a:t>
            </a:r>
          </a:p>
          <a:p>
            <a:r>
              <a:rPr lang="en-US" sz="1200" dirty="0">
                <a:latin typeface="Times New Roman" pitchFamily="18" charset="0"/>
                <a:cs typeface="Times New Roman" pitchFamily="18" charset="0"/>
              </a:rPr>
              <a:t> </a:t>
            </a:r>
            <a:endParaRPr lang="en-US" sz="1200" dirty="0" smtClean="0">
              <a:latin typeface="Times New Roman" pitchFamily="18" charset="0"/>
              <a:cs typeface="Times New Roman" pitchFamily="18" charset="0"/>
            </a:endParaRP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s-ES_tradnl" sz="1200" dirty="0" err="1" smtClean="0">
                <a:latin typeface="Times New Roman" pitchFamily="18" charset="0"/>
                <a:cs typeface="Times New Roman" pitchFamily="18" charset="0"/>
              </a:rPr>
              <a:t>Poon</a:t>
            </a:r>
            <a:r>
              <a:rPr lang="es-ES_tradnl" sz="1200" dirty="0">
                <a:latin typeface="Times New Roman" pitchFamily="18" charset="0"/>
                <a:cs typeface="Times New Roman" pitchFamily="18" charset="0"/>
              </a:rPr>
              <a:t>, C., Tan, D., &amp; Tan, A.  </a:t>
            </a:r>
            <a:r>
              <a:rPr lang="en-US" sz="1200" dirty="0">
                <a:latin typeface="Times New Roman" pitchFamily="18" charset="0"/>
                <a:cs typeface="Times New Roman" pitchFamily="18" charset="0"/>
              </a:rPr>
              <a:t>(2009).  Classroom management and inquiry-based </a:t>
            </a:r>
          </a:p>
          <a:p>
            <a:r>
              <a:rPr lang="en-US" sz="1200" dirty="0" smtClean="0">
                <a:latin typeface="Times New Roman" pitchFamily="18" charset="0"/>
                <a:cs typeface="Times New Roman" pitchFamily="18" charset="0"/>
              </a:rPr>
              <a:t>	learning</a:t>
            </a:r>
            <a:r>
              <a:rPr lang="en-US" sz="1200" dirty="0">
                <a:latin typeface="Times New Roman" pitchFamily="18" charset="0"/>
                <a:cs typeface="Times New Roman" pitchFamily="18" charset="0"/>
              </a:rPr>
              <a:t>: Finding the balance.  </a:t>
            </a:r>
            <a:r>
              <a:rPr lang="en-US" sz="1200" i="1" dirty="0">
                <a:latin typeface="Times New Roman" pitchFamily="18" charset="0"/>
                <a:cs typeface="Times New Roman" pitchFamily="18" charset="0"/>
              </a:rPr>
              <a:t>Science Scope,</a:t>
            </a:r>
            <a:r>
              <a:rPr lang="en-US" sz="1200" dirty="0">
                <a:latin typeface="Times New Roman" pitchFamily="18" charset="0"/>
                <a:cs typeface="Times New Roman" pitchFamily="18" charset="0"/>
              </a:rPr>
              <a:t> </a:t>
            </a:r>
            <a:r>
              <a:rPr lang="en-US" sz="1200" i="1" dirty="0">
                <a:latin typeface="Times New Roman" pitchFamily="18" charset="0"/>
                <a:cs typeface="Times New Roman" pitchFamily="18" charset="0"/>
              </a:rPr>
              <a:t>32 (9),</a:t>
            </a:r>
            <a:r>
              <a:rPr lang="en-US" sz="1200" dirty="0">
                <a:latin typeface="Times New Roman" pitchFamily="18" charset="0"/>
                <a:cs typeface="Times New Roman" pitchFamily="18" charset="0"/>
              </a:rPr>
              <a:t> 18-21.  (EJ850038).  Retrieved from</a:t>
            </a:r>
          </a:p>
          <a:p>
            <a:r>
              <a:rPr lang="en-US" sz="1200" u="sng" dirty="0" smtClean="0">
                <a:latin typeface="Times New Roman" pitchFamily="18" charset="0"/>
                <a:cs typeface="Times New Roman" pitchFamily="18" charset="0"/>
                <a:hlinkClick r:id="rId5"/>
              </a:rPr>
              <a:t>	http</a:t>
            </a:r>
            <a:r>
              <a:rPr lang="en-US" sz="1200" u="sng" dirty="0">
                <a:latin typeface="Times New Roman" pitchFamily="18" charset="0"/>
                <a:cs typeface="Times New Roman" pitchFamily="18" charset="0"/>
                <a:hlinkClick r:id="rId5"/>
              </a:rPr>
              <a:t>://</a:t>
            </a:r>
            <a:r>
              <a:rPr lang="en-US" sz="1200" u="sng" dirty="0" smtClean="0">
                <a:latin typeface="Times New Roman" pitchFamily="18" charset="0"/>
                <a:cs typeface="Times New Roman" pitchFamily="18" charset="0"/>
                <a:hlinkClick r:id="rId5"/>
              </a:rPr>
              <a:t>vnweb.hwwilsonweb.com.ez-	proxy.brooklyn.cuny.edu:2048/</a:t>
            </a:r>
            <a:r>
              <a:rPr lang="en-US" sz="1200" u="sng" dirty="0" err="1" smtClean="0">
                <a:latin typeface="Times New Roman" pitchFamily="18" charset="0"/>
                <a:cs typeface="Times New Roman" pitchFamily="18" charset="0"/>
                <a:hlinkClick r:id="rId5"/>
              </a:rPr>
              <a:t>hww</a:t>
            </a:r>
            <a:r>
              <a:rPr lang="en-US" sz="1200" u="sng" dirty="0" smtClean="0">
                <a:latin typeface="Times New Roman" pitchFamily="18" charset="0"/>
                <a:cs typeface="Times New Roman" pitchFamily="18" charset="0"/>
                <a:hlinkClick r:id="rId5"/>
              </a:rPr>
              <a:t>/results/</a:t>
            </a:r>
            <a:r>
              <a:rPr lang="en-US" sz="1200" u="sng" dirty="0" err="1" smtClean="0">
                <a:latin typeface="Times New Roman" pitchFamily="18" charset="0"/>
                <a:cs typeface="Times New Roman" pitchFamily="18" charset="0"/>
                <a:hlinkClick r:id="rId5"/>
              </a:rPr>
              <a:t>external_link_maincontentframe.jhtml</a:t>
            </a:r>
            <a:r>
              <a:rPr lang="en-US" sz="1200" u="sng" dirty="0" err="1">
                <a:latin typeface="Times New Roman" pitchFamily="18" charset="0"/>
                <a:cs typeface="Times New Roman" pitchFamily="18" charset="0"/>
                <a:hlinkClick r:id="rId5"/>
              </a:rPr>
              <a:t>?_DARGS</a:t>
            </a:r>
            <a:r>
              <a:rPr lang="en-US" sz="1200" u="sng" dirty="0">
                <a:latin typeface="Times New Roman" pitchFamily="18" charset="0"/>
                <a:cs typeface="Times New Roman" pitchFamily="18" charset="0"/>
                <a:hlinkClick r:id="rId5"/>
              </a:rPr>
              <a:t>=/</a:t>
            </a:r>
            <a:r>
              <a:rPr lang="en-US" sz="1200" u="sng" dirty="0" err="1">
                <a:latin typeface="Times New Roman" pitchFamily="18" charset="0"/>
                <a:cs typeface="Times New Roman" pitchFamily="18" charset="0"/>
                <a:hlinkClick r:id="rId5"/>
              </a:rPr>
              <a:t>hww</a:t>
            </a:r>
            <a:r>
              <a:rPr lang="en-US" sz="1200" u="sng" dirty="0">
                <a:latin typeface="Times New Roman" pitchFamily="18" charset="0"/>
                <a:cs typeface="Times New Roman" pitchFamily="18" charset="0"/>
                <a:hlinkClick r:id="rId5"/>
              </a:rPr>
              <a:t>/results/results</a:t>
            </a:r>
            <a:r>
              <a:rPr lang="en-US" sz="1200" u="sng" dirty="0" smtClean="0">
                <a:latin typeface="Times New Roman" pitchFamily="18" charset="0"/>
                <a:cs typeface="Times New Roman" pitchFamily="18" charset="0"/>
                <a:hlinkClick r:id="rId5"/>
              </a:rPr>
              <a:t>_	common.jhtml.43</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 </a:t>
            </a:r>
          </a:p>
          <a:p>
            <a:endParaRPr lang="en-US" sz="1200" dirty="0">
              <a:latin typeface="Times New Roman" pitchFamily="18" charset="0"/>
              <a:cs typeface="Times New Roman" pitchFamily="18" charset="0"/>
            </a:endParaRPr>
          </a:p>
          <a:p>
            <a:r>
              <a:rPr lang="en-US" sz="1200" dirty="0"/>
              <a:t> </a:t>
            </a:r>
          </a:p>
          <a:p>
            <a:endParaRPr lang="en-US" sz="12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28600" y="-1168632"/>
            <a:ext cx="8610600" cy="81253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endParaRPr lang="es-ES_tradnl" sz="1200" dirty="0" smtClean="0">
              <a:latin typeface="Times New Roman" pitchFamily="18" charset="0"/>
              <a:cs typeface="Times New Roman" pitchFamily="18" charset="0"/>
            </a:endParaRPr>
          </a:p>
          <a:p>
            <a:endParaRPr lang="es-ES_tradnl" sz="1200" dirty="0">
              <a:latin typeface="Times New Roman" pitchFamily="18" charset="0"/>
              <a:cs typeface="Times New Roman" pitchFamily="18" charset="0"/>
            </a:endParaRPr>
          </a:p>
          <a:p>
            <a:endParaRPr lang="es-ES_tradnl" sz="1200" dirty="0" smtClean="0">
              <a:latin typeface="Times New Roman" pitchFamily="18" charset="0"/>
              <a:cs typeface="Times New Roman" pitchFamily="18" charset="0"/>
            </a:endParaRPr>
          </a:p>
          <a:p>
            <a:endParaRPr lang="es-ES_tradnl" sz="1200" dirty="0">
              <a:latin typeface="Times New Roman" pitchFamily="18" charset="0"/>
              <a:cs typeface="Times New Roman" pitchFamily="18" charset="0"/>
            </a:endParaRPr>
          </a:p>
          <a:p>
            <a:r>
              <a:rPr lang="es-ES_tradnl" sz="1200" dirty="0" smtClean="0">
                <a:latin typeface="Times New Roman" pitchFamily="18" charset="0"/>
                <a:cs typeface="Times New Roman" pitchFamily="18" charset="0"/>
              </a:rPr>
              <a:t>         </a:t>
            </a:r>
          </a:p>
          <a:p>
            <a:r>
              <a:rPr lang="es-ES_tradnl" sz="1200" dirty="0">
                <a:latin typeface="Times New Roman" pitchFamily="18" charset="0"/>
                <a:cs typeface="Times New Roman" pitchFamily="18" charset="0"/>
              </a:rPr>
              <a:t> </a:t>
            </a:r>
            <a:r>
              <a:rPr lang="es-ES_tradnl" sz="1200" dirty="0" smtClean="0">
                <a:latin typeface="Times New Roman" pitchFamily="18" charset="0"/>
                <a:cs typeface="Times New Roman" pitchFamily="18" charset="0"/>
              </a:rPr>
              <a:t>        </a:t>
            </a:r>
            <a:r>
              <a:rPr lang="es-ES_tradnl" sz="1200" dirty="0" smtClean="0">
                <a:latin typeface="Times New Roman" pitchFamily="18" charset="0"/>
                <a:cs typeface="Times New Roman" pitchFamily="18" charset="0"/>
              </a:rPr>
              <a:t>  </a:t>
            </a:r>
          </a:p>
          <a:p>
            <a:pPr algn="ctr"/>
            <a:r>
              <a:rPr lang="es-ES_tradnl" sz="1200" dirty="0" err="1" smtClean="0">
                <a:latin typeface="Times New Roman" pitchFamily="18" charset="0"/>
                <a:cs typeface="Times New Roman" pitchFamily="18" charset="0"/>
              </a:rPr>
              <a:t>References</a:t>
            </a:r>
            <a:endParaRPr lang="es-ES_tradnl" sz="1200" dirty="0" smtClean="0">
              <a:latin typeface="Times New Roman" pitchFamily="18" charset="0"/>
              <a:cs typeface="Times New Roman" pitchFamily="18" charset="0"/>
            </a:endParaRPr>
          </a:p>
          <a:p>
            <a:pPr algn="ctr"/>
            <a:endParaRPr lang="es-ES_tradnl" sz="1200" dirty="0">
              <a:latin typeface="Times New Roman" pitchFamily="18" charset="0"/>
              <a:cs typeface="Times New Roman" pitchFamily="18" charset="0"/>
            </a:endParaRPr>
          </a:p>
          <a:p>
            <a:r>
              <a:rPr lang="es-ES_tradnl" sz="1200" dirty="0" smtClean="0">
                <a:latin typeface="Times New Roman" pitchFamily="18" charset="0"/>
                <a:cs typeface="Times New Roman" pitchFamily="18" charset="0"/>
              </a:rPr>
              <a:t>           </a:t>
            </a:r>
            <a:r>
              <a:rPr lang="es-ES_tradnl" sz="1200" dirty="0" err="1" smtClean="0">
                <a:latin typeface="Times New Roman" pitchFamily="18" charset="0"/>
                <a:cs typeface="Times New Roman" pitchFamily="18" charset="0"/>
              </a:rPr>
              <a:t>Qablan</a:t>
            </a:r>
            <a:r>
              <a:rPr lang="es-ES_tradnl" sz="1200" dirty="0" smtClean="0">
                <a:latin typeface="Times New Roman" pitchFamily="18" charset="0"/>
                <a:cs typeface="Times New Roman" pitchFamily="18" charset="0"/>
              </a:rPr>
              <a:t>, A., Al-Ruz, J., </a:t>
            </a:r>
            <a:r>
              <a:rPr lang="es-ES_tradnl" sz="1200" dirty="0" err="1" smtClean="0">
                <a:latin typeface="Times New Roman" pitchFamily="18" charset="0"/>
                <a:cs typeface="Times New Roman" pitchFamily="18" charset="0"/>
              </a:rPr>
              <a:t>Theodora</a:t>
            </a:r>
            <a:r>
              <a:rPr lang="es-ES_tradnl" sz="1200" dirty="0" smtClean="0">
                <a:latin typeface="Times New Roman" pitchFamily="18" charset="0"/>
                <a:cs typeface="Times New Roman" pitchFamily="18" charset="0"/>
              </a:rPr>
              <a:t>, D., &amp; Al-</a:t>
            </a:r>
            <a:r>
              <a:rPr lang="es-ES_tradnl" sz="1200" dirty="0" err="1" smtClean="0">
                <a:latin typeface="Times New Roman" pitchFamily="18" charset="0"/>
                <a:cs typeface="Times New Roman" pitchFamily="18" charset="0"/>
              </a:rPr>
              <a:t>Momani</a:t>
            </a:r>
            <a:r>
              <a:rPr lang="es-ES_tradnl" sz="1200" dirty="0" smtClean="0">
                <a:latin typeface="Times New Roman" pitchFamily="18" charset="0"/>
                <a:cs typeface="Times New Roman" pitchFamily="18" charset="0"/>
              </a:rPr>
              <a:t>, I.  </a:t>
            </a:r>
            <a:r>
              <a:rPr lang="en-US" sz="1200" dirty="0" smtClean="0">
                <a:latin typeface="Times New Roman" pitchFamily="18" charset="0"/>
                <a:cs typeface="Times New Roman" pitchFamily="18" charset="0"/>
              </a:rPr>
              <a:t>(2009).  "I know it's so good, but </a:t>
            </a:r>
          </a:p>
          <a:p>
            <a:r>
              <a:rPr lang="en-US" sz="1200" dirty="0" smtClean="0">
                <a:latin typeface="Times New Roman" pitchFamily="18" charset="0"/>
                <a:cs typeface="Times New Roman" pitchFamily="18" charset="0"/>
              </a:rPr>
              <a:t>	I prefer not to use it."  An interpretive investigation of Jordanian </a:t>
            </a:r>
            <a:r>
              <a:rPr lang="en-US" sz="1200" dirty="0" err="1" smtClean="0">
                <a:latin typeface="Times New Roman" pitchFamily="18" charset="0"/>
                <a:cs typeface="Times New Roman" pitchFamily="18" charset="0"/>
              </a:rPr>
              <a:t>preservice</a:t>
            </a:r>
            <a:r>
              <a:rPr lang="en-US" sz="1200" dirty="0" smtClean="0">
                <a:latin typeface="Times New Roman" pitchFamily="18" charset="0"/>
                <a:cs typeface="Times New Roman" pitchFamily="18" charset="0"/>
              </a:rPr>
              <a:t> elementary teachers' perspectives about 	learning biology through Inquiry.  </a:t>
            </a:r>
            <a:r>
              <a:rPr lang="en-US" sz="1200" i="1" dirty="0" smtClean="0">
                <a:latin typeface="Times New Roman" pitchFamily="18" charset="0"/>
                <a:cs typeface="Times New Roman" pitchFamily="18" charset="0"/>
              </a:rPr>
              <a:t>International Journal of Teaching and Learning in Higher Education</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20 (3),</a:t>
            </a:r>
            <a:r>
              <a:rPr lang="en-US" sz="1200" dirty="0" smtClean="0">
                <a:latin typeface="Times New Roman" pitchFamily="18" charset="0"/>
                <a:cs typeface="Times New Roman" pitchFamily="18" charset="0"/>
              </a:rPr>
              <a:t> 	394-404.  (EJ869324).  Retrieved from ERIC database.</a:t>
            </a:r>
          </a:p>
          <a:p>
            <a:r>
              <a:rPr lang="en-US" sz="1200" u="sng" dirty="0" smtClean="0">
                <a:latin typeface="Times New Roman" pitchFamily="18" charset="0"/>
                <a:cs typeface="Times New Roman" pitchFamily="18" charset="0"/>
                <a:hlinkClick r:id="rId2"/>
              </a:rPr>
              <a:t>	</a:t>
            </a:r>
            <a:r>
              <a:rPr lang="en-US" sz="1200" u="sng" dirty="0" smtClean="0">
                <a:latin typeface="Times New Roman" pitchFamily="18" charset="0"/>
                <a:cs typeface="Times New Roman" pitchFamily="18" charset="0"/>
                <a:hlinkClick r:id="rId2"/>
              </a:rPr>
              <a:t>http://search.ebscohost.com/login.aspx?direct=true&amp;db=eric&amp;AN=EJ869324&amp;site=ehost-live</a:t>
            </a:r>
            <a:endParaRPr lang="en-US" sz="1200" u="sng" dirty="0" smtClean="0">
              <a:latin typeface="Times New Roman" pitchFamily="18" charset="0"/>
              <a:cs typeface="Times New Roman" pitchFamily="18" charset="0"/>
            </a:endParaRPr>
          </a:p>
          <a:p>
            <a:endParaRPr lang="en-US" sz="1200" dirty="0">
              <a:latin typeface="Times New Roman" pitchFamily="18"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Ray, W.  (1961).  Pupil discovery vs. direct instruction.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Journal of Experimental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Education, 29 (3),</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271-280. Retrieved from JSTOR.</a:t>
            </a:r>
          </a:p>
          <a:p>
            <a:pPr marL="0" marR="0" lvl="0" indent="457200" algn="l" defTabSz="914400" rtl="0" eaLnBrk="0" fontAlgn="base" latinLnBrk="0" hangingPunct="0">
              <a:lnSpc>
                <a:spcPct val="100000"/>
              </a:lnSpc>
              <a:spcBef>
                <a:spcPct val="0"/>
              </a:spcBef>
              <a:spcAft>
                <a:spcPct val="0"/>
              </a:spcAft>
              <a:buClrTx/>
              <a:buSzTx/>
              <a:buFontTx/>
              <a:buNone/>
              <a:tabLst/>
            </a:pPr>
            <a:endParaRPr lang="en-US" sz="1200" dirty="0" smtClean="0">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Robertson, B.  (2007).  Getting past “inquiry versus content”.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Educational Leadership</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64 (4),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67-70</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(EJ766308).  Retrieved from ERIC.</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Skinner, B. F.  (1987).  Teaching science in high school- What is wrong.  Paper presented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the AAA meeting.</a:t>
            </a:r>
          </a:p>
          <a:p>
            <a:pPr marL="0" marR="0" lvl="0" indent="45720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Smart, K., &amp;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Csapo</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  (Dec. 2007).  Learning by doing: engaging students through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learner-centered activities.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Business Communication Quarterly,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451-457.</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Retrieved from ERIC.</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Soltis</a:t>
            </a:r>
            <a:r>
              <a:rPr lang="en-US" sz="1200" dirty="0">
                <a:latin typeface="Times New Roman" pitchFamily="18" charset="0"/>
                <a:cs typeface="Times New Roman" pitchFamily="18" charset="0"/>
              </a:rPr>
              <a:t>, F.  (1988).  Dewey and Thorndike: The persistence of paradigms in educational </a:t>
            </a:r>
          </a:p>
          <a:p>
            <a:r>
              <a:rPr lang="en-US" sz="1200" dirty="0" smtClean="0">
                <a:latin typeface="Times New Roman" pitchFamily="18" charset="0"/>
                <a:cs typeface="Times New Roman" pitchFamily="18" charset="0"/>
              </a:rPr>
              <a:t>	scholarship</a:t>
            </a:r>
            <a:r>
              <a:rPr lang="en-US" sz="1200" dirty="0">
                <a:latin typeface="Times New Roman" pitchFamily="18" charset="0"/>
                <a:cs typeface="Times New Roman" pitchFamily="18" charset="0"/>
              </a:rPr>
              <a:t>.  </a:t>
            </a:r>
            <a:r>
              <a:rPr lang="en-US" sz="1200" i="1" dirty="0">
                <a:latin typeface="Times New Roman" pitchFamily="18" charset="0"/>
                <a:cs typeface="Times New Roman" pitchFamily="18" charset="0"/>
              </a:rPr>
              <a:t>Canadian Journal of Education, 13 (1), </a:t>
            </a:r>
            <a:r>
              <a:rPr lang="en-US" sz="1200" dirty="0">
                <a:latin typeface="Times New Roman" pitchFamily="18" charset="0"/>
                <a:cs typeface="Times New Roman" pitchFamily="18" charset="0"/>
              </a:rPr>
              <a:t>39-51.  Retrieved from JSTOR.</a:t>
            </a:r>
          </a:p>
          <a:p>
            <a:r>
              <a:rPr lang="en-US" sz="1200" dirty="0">
                <a:latin typeface="Times New Roman" pitchFamily="18" charset="0"/>
                <a:cs typeface="Times New Roman" pitchFamily="18" charset="0"/>
              </a:rPr>
              <a:t> </a:t>
            </a:r>
          </a:p>
          <a:p>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Vandervoort</a:t>
            </a:r>
            <a:r>
              <a:rPr lang="en-US" sz="1200" dirty="0">
                <a:latin typeface="Times New Roman" pitchFamily="18" charset="0"/>
                <a:cs typeface="Times New Roman" pitchFamily="18" charset="0"/>
              </a:rPr>
              <a:t>, F. S.  (1983).  What would John Dewey say about science teaching today? </a:t>
            </a:r>
          </a:p>
          <a:p>
            <a:r>
              <a:rPr lang="en-US" sz="1200" i="1" dirty="0" smtClean="0">
                <a:latin typeface="Times New Roman" pitchFamily="18" charset="0"/>
                <a:cs typeface="Times New Roman" pitchFamily="18" charset="0"/>
              </a:rPr>
              <a:t>	The </a:t>
            </a:r>
            <a:r>
              <a:rPr lang="en-US" sz="1200" i="1" dirty="0">
                <a:latin typeface="Times New Roman" pitchFamily="18" charset="0"/>
                <a:cs typeface="Times New Roman" pitchFamily="18" charset="0"/>
              </a:rPr>
              <a:t>American Biology Teacher, 45 (1), </a:t>
            </a:r>
            <a:r>
              <a:rPr lang="en-US" sz="1200" dirty="0">
                <a:latin typeface="Times New Roman" pitchFamily="18" charset="0"/>
                <a:cs typeface="Times New Roman" pitchFamily="18" charset="0"/>
              </a:rPr>
              <a:t>38-41.  Retrieved from JSTOR.</a:t>
            </a:r>
          </a:p>
          <a:p>
            <a:r>
              <a:rPr lang="en-US" sz="1200" dirty="0">
                <a:latin typeface="Times New Roman" pitchFamily="18" charset="0"/>
                <a:cs typeface="Times New Roman" pitchFamily="18" charset="0"/>
              </a:rPr>
              <a:t> </a:t>
            </a:r>
          </a:p>
          <a:p>
            <a:r>
              <a:rPr lang="en-US" sz="1200" dirty="0" smtClean="0">
                <a:latin typeface="Times New Roman" pitchFamily="18" charset="0"/>
                <a:cs typeface="Times New Roman" pitchFamily="18" charset="0"/>
              </a:rPr>
              <a:t>              Wang</a:t>
            </a:r>
            <a:r>
              <a:rPr lang="en-US" sz="1200" dirty="0">
                <a:latin typeface="Times New Roman" pitchFamily="18" charset="0"/>
                <a:cs typeface="Times New Roman" pitchFamily="18" charset="0"/>
              </a:rPr>
              <a:t>,  J., &amp; </a:t>
            </a:r>
            <a:r>
              <a:rPr lang="en-US" sz="1200" dirty="0" err="1">
                <a:latin typeface="Times New Roman" pitchFamily="18" charset="0"/>
                <a:cs typeface="Times New Roman" pitchFamily="18" charset="0"/>
              </a:rPr>
              <a:t>Wen</a:t>
            </a:r>
            <a:r>
              <a:rPr lang="en-US" sz="1200" dirty="0">
                <a:latin typeface="Times New Roman" pitchFamily="18" charset="0"/>
                <a:cs typeface="Times New Roman" pitchFamily="18" charset="0"/>
              </a:rPr>
              <a:t>, S.  (2010).  Examining reflective thinking: a study of changes in </a:t>
            </a:r>
          </a:p>
          <a:p>
            <a:r>
              <a:rPr lang="en-US" sz="1200" dirty="0" smtClean="0">
                <a:latin typeface="Times New Roman" pitchFamily="18" charset="0"/>
                <a:cs typeface="Times New Roman" pitchFamily="18" charset="0"/>
              </a:rPr>
              <a:t>	methods </a:t>
            </a:r>
            <a:r>
              <a:rPr lang="en-US" sz="1200" dirty="0">
                <a:latin typeface="Times New Roman" pitchFamily="18" charset="0"/>
                <a:cs typeface="Times New Roman" pitchFamily="18" charset="0"/>
              </a:rPr>
              <a:t>students’ conceptions and understandings of inquiry teaching</a:t>
            </a:r>
            <a:r>
              <a:rPr lang="en-US" sz="1200" i="1" dirty="0">
                <a:latin typeface="Times New Roman" pitchFamily="18" charset="0"/>
                <a:cs typeface="Times New Roman" pitchFamily="18" charset="0"/>
              </a:rPr>
              <a:t>.  International Journal of Science and Mathematics </a:t>
            </a:r>
            <a:r>
              <a:rPr lang="en-US" sz="1200" i="1" dirty="0" smtClean="0">
                <a:latin typeface="Times New Roman" pitchFamily="18" charset="0"/>
                <a:cs typeface="Times New Roman" pitchFamily="18" charset="0"/>
              </a:rPr>
              <a:t>	Education</a:t>
            </a:r>
            <a:r>
              <a:rPr lang="en-US" sz="1200" i="1" dirty="0">
                <a:latin typeface="Times New Roman" pitchFamily="18" charset="0"/>
                <a:cs typeface="Times New Roman" pitchFamily="18" charset="0"/>
              </a:rPr>
              <a:t>.  </a:t>
            </a:r>
            <a:r>
              <a:rPr lang="en-US" sz="1200" dirty="0">
                <a:latin typeface="Times New Roman" pitchFamily="18" charset="0"/>
                <a:cs typeface="Times New Roman" pitchFamily="18" charset="0"/>
              </a:rPr>
              <a:t>1-21.  Retrieved from EBSCO.  </a:t>
            </a:r>
            <a:r>
              <a:rPr lang="en-US" sz="1200" dirty="0" smtClean="0">
                <a:latin typeface="Times New Roman" pitchFamily="18" charset="0"/>
                <a:cs typeface="Times New Roman" pitchFamily="18" charset="0"/>
              </a:rPr>
              <a:t>	</a:t>
            </a:r>
            <a:r>
              <a:rPr lang="en-US" sz="1200" u="sng" dirty="0" smtClean="0">
                <a:latin typeface="Times New Roman" pitchFamily="18" charset="0"/>
                <a:cs typeface="Times New Roman" pitchFamily="18" charset="0"/>
                <a:hlinkClick r:id="rId3"/>
              </a:rPr>
              <a:t>http</a:t>
            </a:r>
            <a:r>
              <a:rPr lang="en-US" sz="1200" u="sng" dirty="0">
                <a:latin typeface="Times New Roman" pitchFamily="18" charset="0"/>
                <a:cs typeface="Times New Roman" pitchFamily="18" charset="0"/>
                <a:hlinkClick r:id="rId3"/>
              </a:rPr>
              <a:t>://ejournals.ebsco.com/direct.asp?ArticleID=4F6CBAE4E3BBD1F0DC2A</a:t>
            </a:r>
            <a:r>
              <a:rPr lang="en-US" sz="1200" dirty="0">
                <a:latin typeface="Times New Roman" pitchFamily="18" charset="0"/>
                <a:cs typeface="Times New Roman" pitchFamily="18" charset="0"/>
              </a:rPr>
              <a:t> </a:t>
            </a:r>
          </a:p>
          <a:p>
            <a:r>
              <a:rPr lang="en-US" sz="1200" dirty="0">
                <a:latin typeface="Times New Roman" pitchFamily="18" charset="0"/>
                <a:cs typeface="Times New Roman" pitchFamily="18" charset="0"/>
              </a:rPr>
              <a:t> </a:t>
            </a:r>
          </a:p>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Wrenn</a:t>
            </a:r>
            <a:r>
              <a:rPr lang="en-US" sz="1200" dirty="0">
                <a:latin typeface="Times New Roman" pitchFamily="18" charset="0"/>
                <a:cs typeface="Times New Roman" pitchFamily="18" charset="0"/>
              </a:rPr>
              <a:t>, J., &amp; </a:t>
            </a:r>
            <a:r>
              <a:rPr lang="en-US" sz="1200" dirty="0" err="1">
                <a:latin typeface="Times New Roman" pitchFamily="18" charset="0"/>
                <a:cs typeface="Times New Roman" pitchFamily="18" charset="0"/>
              </a:rPr>
              <a:t>Wrenn</a:t>
            </a:r>
            <a:r>
              <a:rPr lang="en-US" sz="1200" dirty="0">
                <a:latin typeface="Times New Roman" pitchFamily="18" charset="0"/>
                <a:cs typeface="Times New Roman" pitchFamily="18" charset="0"/>
              </a:rPr>
              <a:t>, B.  (2009).  Enhancing learning by integrating theory and practice. </a:t>
            </a:r>
          </a:p>
          <a:p>
            <a:r>
              <a:rPr lang="en-US" sz="1200" i="1" dirty="0" smtClean="0">
                <a:latin typeface="Times New Roman" pitchFamily="18" charset="0"/>
                <a:cs typeface="Times New Roman" pitchFamily="18" charset="0"/>
              </a:rPr>
              <a:t>	International </a:t>
            </a:r>
            <a:r>
              <a:rPr lang="en-US" sz="1200" i="1" dirty="0">
                <a:latin typeface="Times New Roman" pitchFamily="18" charset="0"/>
                <a:cs typeface="Times New Roman" pitchFamily="18" charset="0"/>
              </a:rPr>
              <a:t>Journal of Teaching and Learning in Higher Education, 21 (2),</a:t>
            </a:r>
            <a:r>
              <a:rPr lang="en-US" sz="1200" dirty="0">
                <a:latin typeface="Times New Roman" pitchFamily="18" charset="0"/>
                <a:cs typeface="Times New Roman" pitchFamily="18" charset="0"/>
              </a:rPr>
              <a:t> 258-265. Retrieved from ERIC.</a:t>
            </a:r>
          </a:p>
          <a:p>
            <a:r>
              <a:rPr lang="en-US" sz="1200" dirty="0">
                <a:latin typeface="Times New Roman" pitchFamily="18" charset="0"/>
                <a:cs typeface="Times New Roman" pitchFamily="18" charset="0"/>
              </a:rPr>
              <a:t> </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Introduction to the Problem</a:t>
            </a:r>
            <a:endParaRPr lang="en-US" dirty="0" smtClean="0"/>
          </a:p>
          <a:p>
            <a:r>
              <a:rPr lang="en-US" dirty="0" smtClean="0"/>
              <a:t>Statement of the </a:t>
            </a:r>
            <a:r>
              <a:rPr lang="en-US" dirty="0" smtClean="0"/>
              <a:t>Problem</a:t>
            </a:r>
          </a:p>
          <a:p>
            <a:r>
              <a:rPr lang="en-US" dirty="0" smtClean="0"/>
              <a:t>Introduction to the Review of Literature</a:t>
            </a:r>
            <a:endParaRPr lang="en-US" dirty="0" smtClean="0"/>
          </a:p>
          <a:p>
            <a:r>
              <a:rPr lang="en-US" dirty="0" smtClean="0"/>
              <a:t>Review of Literature</a:t>
            </a:r>
          </a:p>
          <a:p>
            <a:r>
              <a:rPr lang="en-US" dirty="0" smtClean="0"/>
              <a:t>Theorists</a:t>
            </a:r>
            <a:endParaRPr lang="en-US" dirty="0" smtClean="0"/>
          </a:p>
          <a:p>
            <a:r>
              <a:rPr lang="en-US" dirty="0" smtClean="0"/>
              <a:t>Statement of the </a:t>
            </a:r>
            <a:r>
              <a:rPr lang="en-US" dirty="0" smtClean="0"/>
              <a:t>Hypothesis</a:t>
            </a:r>
          </a:p>
          <a:p>
            <a:r>
              <a:rPr lang="en-US" dirty="0" smtClean="0"/>
              <a:t>References</a:t>
            </a:r>
            <a:endParaRPr lang="en-US" dirty="0" smtClean="0"/>
          </a:p>
        </p:txBody>
      </p:sp>
      <p:sp>
        <p:nvSpPr>
          <p:cNvPr id="3" name="Title 2"/>
          <p:cNvSpPr>
            <a:spLocks noGrp="1"/>
          </p:cNvSpPr>
          <p:nvPr>
            <p:ph type="title"/>
          </p:nvPr>
        </p:nvSpPr>
        <p:spPr/>
        <p:txBody>
          <a:bodyPr/>
          <a:lstStyle/>
          <a:p>
            <a:r>
              <a:rPr lang="en-US" dirty="0" smtClean="0"/>
              <a:t>Table of Contents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r>
              <a:rPr lang="en-US" dirty="0" smtClean="0"/>
              <a:t>Science education encompasses a significant part of a child’s formal and informal education.  In order to solve everyday problems, children consciously or unconsciously engage in scientific thinking and analysis of situations.  This scientific approach to solving everyday problems needs to be encouraged and developed in a formal educational setting where teachers continuously change and organize curriculum and instruction to meet the needs of their children (</a:t>
            </a:r>
            <a:r>
              <a:rPr lang="en-US" dirty="0" err="1" smtClean="0"/>
              <a:t>Poon</a:t>
            </a:r>
            <a:r>
              <a:rPr lang="en-US" dirty="0" smtClean="0"/>
              <a:t>, Tan &amp; Tan 2009). The best environment that fosters and develops structured scientific analytical thinking is the school, where the child spends the major section of his/her day when he/she is away from home.  It is within the school environment that formal learning takes place. Acceptable attitudes and values which the child inculcates are transmitted by the teacher who is specifically trained to teach at given levels. </a:t>
            </a:r>
          </a:p>
          <a:p>
            <a:r>
              <a:rPr lang="en-US" dirty="0" smtClean="0"/>
              <a:t>The inquiry method of teaching is practiced mainly by a lot of public school teachers in the kindergarten classes.  The teachers follow the general principle of providing materials and setting the environment for the children to experiment, discover, ask questions and give answers and also receive positive feedback from the teacher.  On the other hand the method of indirect teaching is practiced in many private schools even at the kindergarten level.  We have observed that in teaching the science lesson, using this method, the teachers provide the materials, give instructions pertaining to any experiments to be conducted, guide the experiments, ask leading questions and also give out relevant facts for the topic to be discussed.  The use of each of these methods for teaching – almost independent of the other – has intrigued us to the point where we have decided to conduct an investigation into the effect of teaching science to children at the kindergarten level, using a curriculum that merges both the inquiry and direct instruction methods. </a:t>
            </a:r>
          </a:p>
          <a:p>
            <a:r>
              <a:rPr lang="en-US" dirty="0" smtClean="0"/>
              <a:t> </a:t>
            </a:r>
          </a:p>
          <a:p>
            <a:endParaRPr lang="en-US" dirty="0"/>
          </a:p>
        </p:txBody>
      </p:sp>
      <p:sp>
        <p:nvSpPr>
          <p:cNvPr id="3" name="Title 2"/>
          <p:cNvSpPr>
            <a:spLocks noGrp="1"/>
          </p:cNvSpPr>
          <p:nvPr>
            <p:ph type="title"/>
          </p:nvPr>
        </p:nvSpPr>
        <p:spPr/>
        <p:txBody>
          <a:bodyPr/>
          <a:lstStyle/>
          <a:p>
            <a:r>
              <a:rPr lang="en-US" dirty="0" smtClean="0"/>
              <a:t>Introduction to the Problem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nSpc>
                <a:spcPct val="80000"/>
              </a:lnSpc>
            </a:pPr>
            <a:r>
              <a:rPr lang="en-US" sz="2400" dirty="0" smtClean="0"/>
              <a:t>There exists research done by professional educators and theorists who posit statements and provide evidence in support of both the inquiry method and direct instruction method of teaching science.  </a:t>
            </a:r>
          </a:p>
          <a:p>
            <a:pPr>
              <a:lnSpc>
                <a:spcPct val="80000"/>
              </a:lnSpc>
            </a:pPr>
            <a:r>
              <a:rPr lang="en-US" sz="2400" dirty="0" smtClean="0"/>
              <a:t>Private school X, located in New York City urban area, has been implementing the direct method of teaching for years.  This method has not resulted in significant improvement in the children’s Stanford Examination test scores.  It was noted that the children also become teacher dependent.</a:t>
            </a:r>
          </a:p>
          <a:p>
            <a:pPr>
              <a:lnSpc>
                <a:spcPct val="80000"/>
              </a:lnSpc>
            </a:pPr>
            <a:r>
              <a:rPr lang="en-US" sz="2400" dirty="0" smtClean="0"/>
              <a:t>We strongly feel that merging an inquiry-based curriculum with the direct instruction strategy should help to improve the student’s performance and foster an independent learning style. </a:t>
            </a:r>
          </a:p>
          <a:p>
            <a:endParaRPr lang="en-US" dirty="0"/>
          </a:p>
        </p:txBody>
      </p:sp>
      <p:sp>
        <p:nvSpPr>
          <p:cNvPr id="3" name="Title 2"/>
          <p:cNvSpPr>
            <a:spLocks noGrp="1"/>
          </p:cNvSpPr>
          <p:nvPr>
            <p:ph type="title"/>
          </p:nvPr>
        </p:nvSpPr>
        <p:spPr/>
        <p:txBody>
          <a:bodyPr/>
          <a:lstStyle/>
          <a:p>
            <a:r>
              <a:rPr lang="en-US" dirty="0" smtClean="0"/>
              <a:t>Statement of the Problem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Existing research give favorable reviews for both the ‘inquire’ and ‘direct instruction’ methods of teaching.  It is interesting to note therefore that no researcher or theorist has condemned or totally disagreed with any of these methods. They have identified the strengths and weaknesses in both of these methods of instruction.  However, the inquiry method seems to be the one that is more highly favored, especially by advocates of the child centered curriculum.  It was difficult to find research that totally favored and supported the direct instruction approach.  Some researchers seem to be fearful that this type of support would contradict early childhood educators’ beliefs that the early childhood education classroom is based on learning through discovery  where the child can follow his/her own interest which, according to Dewey, is supported through inquiry-based teaching (Glassman, 2001).  </a:t>
            </a:r>
            <a:endParaRPr lang="en-US" dirty="0" smtClean="0"/>
          </a:p>
          <a:p>
            <a:r>
              <a:rPr lang="en-US" dirty="0" smtClean="0"/>
              <a:t>This </a:t>
            </a:r>
            <a:r>
              <a:rPr lang="en-US" dirty="0" smtClean="0"/>
              <a:t>review of literature aims to examine, outline and discuss the pros and cons of the use of each method in isolation and also the possible benefits which can be derived from a science curriculum formulated to instruct students through a combination of both the inquiry and direct methods of instruction.</a:t>
            </a:r>
          </a:p>
          <a:p>
            <a:r>
              <a:rPr lang="en-US" dirty="0" smtClean="0"/>
              <a:t> </a:t>
            </a:r>
          </a:p>
          <a:p>
            <a:endParaRPr lang="en-US" dirty="0"/>
          </a:p>
        </p:txBody>
      </p:sp>
      <p:sp>
        <p:nvSpPr>
          <p:cNvPr id="3" name="Title 2"/>
          <p:cNvSpPr>
            <a:spLocks noGrp="1"/>
          </p:cNvSpPr>
          <p:nvPr>
            <p:ph type="title"/>
          </p:nvPr>
        </p:nvSpPr>
        <p:spPr/>
        <p:txBody>
          <a:bodyPr>
            <a:normAutofit fontScale="90000"/>
          </a:bodyPr>
          <a:lstStyle/>
          <a:p>
            <a:r>
              <a:rPr lang="en-US" u="sng" dirty="0" smtClean="0"/>
              <a:t>Introduction to the R</a:t>
            </a:r>
            <a:r>
              <a:rPr lang="en-US" u="sng" dirty="0" smtClean="0"/>
              <a:t>eview of Literature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sz="2000" dirty="0" smtClean="0"/>
              <a:t>Students learn best when they take an active role and practice what they have learned (Smart &amp; </a:t>
            </a:r>
            <a:r>
              <a:rPr lang="en-US" sz="2000" dirty="0" err="1" smtClean="0"/>
              <a:t>Csapo</a:t>
            </a:r>
            <a:r>
              <a:rPr lang="en-US" sz="2000" dirty="0" smtClean="0"/>
              <a:t>, 2007). It’s very important that in order to facilitate inquiry-based learning, the teacher make simple changes and organize the classroom in a way so she could manage transition and gain attention as the children use hands-on investigative activities, use of science journals, use of group-based activities, and guided students to reflect on their learning process.</a:t>
            </a:r>
          </a:p>
          <a:p>
            <a:r>
              <a:rPr lang="en-US" sz="2000" dirty="0" smtClean="0"/>
              <a:t>Theorists </a:t>
            </a:r>
            <a:r>
              <a:rPr lang="en-US" sz="2000" dirty="0" smtClean="0"/>
              <a:t>such as John Dewey believed that inquiry-based scientific approach could improve education.  Children  can also use their natural activity and curiosity when learning about a new concept (</a:t>
            </a:r>
            <a:r>
              <a:rPr lang="en-US" sz="2000" dirty="0" err="1" smtClean="0"/>
              <a:t>Vandervoort</a:t>
            </a:r>
            <a:r>
              <a:rPr lang="en-US" sz="2000" dirty="0" smtClean="0"/>
              <a:t>, 1983; Dewey, 2008).</a:t>
            </a:r>
          </a:p>
          <a:p>
            <a:r>
              <a:rPr lang="en-US" sz="2000" dirty="0" smtClean="0"/>
              <a:t>Inquiry </a:t>
            </a:r>
            <a:r>
              <a:rPr lang="en-US" sz="2000" dirty="0" smtClean="0"/>
              <a:t>method of teaching requires taking into consideration the psychological needs of the child rather than introducing science as a logical coherent subject (</a:t>
            </a:r>
            <a:r>
              <a:rPr lang="en-US" sz="2000" dirty="0" err="1" smtClean="0"/>
              <a:t>Eshach</a:t>
            </a:r>
            <a:r>
              <a:rPr lang="en-US" sz="2000" dirty="0" smtClean="0"/>
              <a:t>, 1997; Henderson &amp; David, 2007).</a:t>
            </a:r>
          </a:p>
          <a:p>
            <a:r>
              <a:rPr lang="en-US" sz="2000" dirty="0" smtClean="0"/>
              <a:t>Piaget</a:t>
            </a:r>
            <a:r>
              <a:rPr lang="en-US" sz="2000" dirty="0" smtClean="0"/>
              <a:t>, another theorist believes that as the child grows and his brain experiences intellectual development and he/she starts to construct mental structures through his interaction with the environment (Lawson, &amp; Renner, 1975).  </a:t>
            </a:r>
          </a:p>
          <a:p>
            <a:pPr>
              <a:lnSpc>
                <a:spcPct val="90000"/>
              </a:lnSpc>
            </a:pPr>
            <a:endParaRPr lang="en-US" sz="2000" dirty="0" smtClean="0"/>
          </a:p>
        </p:txBody>
      </p:sp>
      <p:sp>
        <p:nvSpPr>
          <p:cNvPr id="3" name="Title 2"/>
          <p:cNvSpPr>
            <a:spLocks noGrp="1"/>
          </p:cNvSpPr>
          <p:nvPr>
            <p:ph type="title"/>
          </p:nvPr>
        </p:nvSpPr>
        <p:spPr/>
        <p:txBody>
          <a:bodyPr>
            <a:normAutofit fontScale="90000"/>
          </a:bodyPr>
          <a:lstStyle/>
          <a:p>
            <a:r>
              <a:rPr lang="en-US" dirty="0" smtClean="0"/>
              <a:t>Advantages </a:t>
            </a:r>
            <a:r>
              <a:rPr lang="en-US" dirty="0" smtClean="0"/>
              <a:t>of </a:t>
            </a:r>
            <a:r>
              <a:rPr lang="en-US" dirty="0" smtClean="0"/>
              <a:t>Inquiry-based Method </a:t>
            </a:r>
            <a:r>
              <a:rPr lang="en-US" dirty="0" smtClean="0"/>
              <a:t>of T</a:t>
            </a:r>
            <a:r>
              <a:rPr lang="en-US" dirty="0" smtClean="0"/>
              <a:t>eaching</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Many teachers experience interactional difficulty with their students.  Teachers also face lots of difficulties in channeling and maintaining the interest of students as they engage themselves in inquiry activities and try to derive appropriate conclusions about nature (</a:t>
            </a:r>
            <a:r>
              <a:rPr lang="en-US" dirty="0" err="1" smtClean="0"/>
              <a:t>Bencze</a:t>
            </a:r>
            <a:r>
              <a:rPr lang="en-US" dirty="0" smtClean="0"/>
              <a:t>, 2009)</a:t>
            </a:r>
          </a:p>
          <a:p>
            <a:r>
              <a:rPr lang="en-US" dirty="0" smtClean="0"/>
              <a:t>Many </a:t>
            </a:r>
            <a:r>
              <a:rPr lang="en-US" dirty="0" smtClean="0"/>
              <a:t>science teachers are unprepared for the social demands of this of type of strategy (</a:t>
            </a:r>
            <a:r>
              <a:rPr lang="en-US" dirty="0" err="1" smtClean="0"/>
              <a:t>Oliveria</a:t>
            </a:r>
            <a:r>
              <a:rPr lang="en-US" dirty="0" smtClean="0"/>
              <a:t>, 2009).  </a:t>
            </a:r>
          </a:p>
          <a:p>
            <a:r>
              <a:rPr lang="en-US" dirty="0" smtClean="0"/>
              <a:t>Careful </a:t>
            </a:r>
            <a:r>
              <a:rPr lang="en-US" dirty="0" smtClean="0"/>
              <a:t>planning and preparation is also required for adequate content information to be imparted to students, which makes it difficult for some science topic to be taught using the inquiry method (Robertson, 2007).   </a:t>
            </a:r>
          </a:p>
          <a:p>
            <a:r>
              <a:rPr lang="en-US" dirty="0" smtClean="0"/>
              <a:t>science being a vast accumulation of discoveries must be transmitted through books, charts, tables etc.  Therefore, a great deal of science content must be taught and education cannot possibly fulfill its obligation by simply arranging for rediscovery (Skinner, 1987).  </a:t>
            </a:r>
          </a:p>
          <a:p>
            <a:r>
              <a:rPr lang="en-US" dirty="0" smtClean="0"/>
              <a:t>Inquiry </a:t>
            </a:r>
            <a:r>
              <a:rPr lang="en-US" dirty="0" smtClean="0"/>
              <a:t>teaching method does not provide for much adult support. The child always needs the support of an adult (</a:t>
            </a:r>
            <a:r>
              <a:rPr lang="en-US" dirty="0" err="1" smtClean="0"/>
              <a:t>Beliavsky</a:t>
            </a:r>
            <a:r>
              <a:rPr lang="en-US" dirty="0" smtClean="0"/>
              <a:t>, 2006).      </a:t>
            </a:r>
            <a:endParaRPr lang="en-US" dirty="0"/>
          </a:p>
        </p:txBody>
      </p:sp>
      <p:sp>
        <p:nvSpPr>
          <p:cNvPr id="3" name="Title 2"/>
          <p:cNvSpPr>
            <a:spLocks noGrp="1"/>
          </p:cNvSpPr>
          <p:nvPr>
            <p:ph type="title"/>
          </p:nvPr>
        </p:nvSpPr>
        <p:spPr/>
        <p:txBody>
          <a:bodyPr>
            <a:normAutofit fontScale="90000"/>
          </a:bodyPr>
          <a:lstStyle/>
          <a:p>
            <a:r>
              <a:rPr lang="en-US" dirty="0" smtClean="0"/>
              <a:t>Disadvantages of the </a:t>
            </a:r>
            <a:r>
              <a:rPr lang="en-US" dirty="0" smtClean="0"/>
              <a:t>Inquiry-based Method </a:t>
            </a:r>
            <a:r>
              <a:rPr lang="en-US" dirty="0" smtClean="0"/>
              <a:t>of T</a:t>
            </a:r>
            <a:r>
              <a:rPr lang="en-US" dirty="0" smtClean="0"/>
              <a:t>eaching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Many teachers prefer to use direct instruction method because it is structured and can be assessed with validity. Many researchers advocate direct instructions so children can have planned experience in science rather than incidental experiences as with inquiry method (Mason, 1963).</a:t>
            </a:r>
          </a:p>
          <a:p>
            <a:r>
              <a:rPr lang="en-US" dirty="0" smtClean="0"/>
              <a:t>Teachers prefer to use direct instructions because this is the most organized way of teaching (</a:t>
            </a:r>
            <a:r>
              <a:rPr lang="en-US" dirty="0" err="1" smtClean="0"/>
              <a:t>Qablan</a:t>
            </a:r>
            <a:r>
              <a:rPr lang="en-US" dirty="0" smtClean="0"/>
              <a:t>, et al, 2009).</a:t>
            </a:r>
          </a:p>
          <a:p>
            <a:r>
              <a:rPr lang="en-US" dirty="0" smtClean="0"/>
              <a:t>Teachers find it hard to keep students motivating as they are left by themselves to acquire knowledge through inquiry-based learning (</a:t>
            </a:r>
            <a:r>
              <a:rPr lang="en-US" dirty="0" err="1" smtClean="0"/>
              <a:t>Bencze</a:t>
            </a:r>
            <a:r>
              <a:rPr lang="en-US" dirty="0" smtClean="0"/>
              <a:t>, 2009).</a:t>
            </a:r>
          </a:p>
          <a:p>
            <a:r>
              <a:rPr lang="en-US" dirty="0" smtClean="0"/>
              <a:t> Children receive more guidance as teachers make sure that students have understood the step before moving on to the next (Skinner, 1987). </a:t>
            </a:r>
          </a:p>
          <a:p>
            <a:r>
              <a:rPr lang="en-US" dirty="0" smtClean="0"/>
              <a:t>It is also considered the best teaching method for learning content and new skills. Researcher Robertson made a very important point in his article that not every science topic can be taught using the inquiry method (Robertson, 2007).</a:t>
            </a:r>
          </a:p>
          <a:p>
            <a:r>
              <a:rPr lang="en-US" dirty="0" smtClean="0"/>
              <a:t>This method is accepted and promoted in many cultures and languages (Lee, 2002).</a:t>
            </a:r>
          </a:p>
          <a:p>
            <a:r>
              <a:rPr lang="en-US" dirty="0" smtClean="0"/>
              <a:t> </a:t>
            </a:r>
            <a:endParaRPr lang="en-US" dirty="0"/>
          </a:p>
        </p:txBody>
      </p:sp>
      <p:sp>
        <p:nvSpPr>
          <p:cNvPr id="3" name="Title 2"/>
          <p:cNvSpPr>
            <a:spLocks noGrp="1"/>
          </p:cNvSpPr>
          <p:nvPr>
            <p:ph type="title"/>
          </p:nvPr>
        </p:nvSpPr>
        <p:spPr/>
        <p:txBody>
          <a:bodyPr>
            <a:normAutofit fontScale="90000"/>
          </a:bodyPr>
          <a:lstStyle/>
          <a:p>
            <a:r>
              <a:rPr lang="en-US" dirty="0" smtClean="0"/>
              <a:t>Advantages of Direct Instruction Method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endParaRPr lang="en-US" dirty="0" smtClean="0"/>
          </a:p>
          <a:p>
            <a:r>
              <a:rPr lang="en-US" dirty="0" smtClean="0"/>
              <a:t>It is possible for students to forget facts given as rote memorization which is sometimes used as method of imparting information.  Dewey was disturbed to see rote memorization and mechanical routine practices in science classroom (</a:t>
            </a:r>
            <a:r>
              <a:rPr lang="en-US" dirty="0" err="1" smtClean="0"/>
              <a:t>Vandervoort</a:t>
            </a:r>
            <a:r>
              <a:rPr lang="en-US" dirty="0" smtClean="0"/>
              <a:t>, 1983).</a:t>
            </a:r>
          </a:p>
          <a:p>
            <a:r>
              <a:rPr lang="en-US" dirty="0" smtClean="0"/>
              <a:t>The </a:t>
            </a:r>
            <a:r>
              <a:rPr lang="en-US" dirty="0" smtClean="0"/>
              <a:t>danger with this practice is that there is no foundation of knowledge built which the child can draw from in the event that he/she forgets the memorized knowledge.  Their process skills and abilities to make judgment would not have been significantly developed (Wang &amp; </a:t>
            </a:r>
            <a:r>
              <a:rPr lang="en-US" dirty="0" err="1" smtClean="0"/>
              <a:t>Wen</a:t>
            </a:r>
            <a:r>
              <a:rPr lang="en-US" dirty="0" smtClean="0"/>
              <a:t>,  2010; </a:t>
            </a:r>
            <a:r>
              <a:rPr lang="en-US" dirty="0" err="1" smtClean="0"/>
              <a:t>Vandervoort</a:t>
            </a:r>
            <a:r>
              <a:rPr lang="en-US" dirty="0" smtClean="0"/>
              <a:t>, 1983).</a:t>
            </a:r>
          </a:p>
          <a:p>
            <a:r>
              <a:rPr lang="en-US" dirty="0" smtClean="0"/>
              <a:t>With </a:t>
            </a:r>
            <a:r>
              <a:rPr lang="en-US" dirty="0" smtClean="0"/>
              <a:t>direct instruction, the teacher poses the problem and then solves it without giving the child an opportunity to discover.  Therefore the child is not given an opportunity to use the necessary process skills (Ray, 1961).</a:t>
            </a:r>
          </a:p>
          <a:p>
            <a:r>
              <a:rPr lang="en-US" dirty="0" smtClean="0"/>
              <a:t>Teachers </a:t>
            </a:r>
            <a:r>
              <a:rPr lang="en-US" dirty="0" smtClean="0"/>
              <a:t>who do not possess a major understanding of scientific principles can find it difficult to teach using the direct method of instruction.  It is therefore advisable that the use of the inquiry method instead of the direct instruction method in the       elementary school should be emphasized (</a:t>
            </a:r>
            <a:r>
              <a:rPr lang="en-US" dirty="0" err="1" smtClean="0"/>
              <a:t>Chiapetta</a:t>
            </a:r>
            <a:r>
              <a:rPr lang="en-US" dirty="0" smtClean="0"/>
              <a:t> &amp; Collette, 1973).  </a:t>
            </a:r>
          </a:p>
          <a:p>
            <a:endParaRPr lang="en-US" dirty="0"/>
          </a:p>
        </p:txBody>
      </p:sp>
      <p:sp>
        <p:nvSpPr>
          <p:cNvPr id="3" name="Title 2"/>
          <p:cNvSpPr>
            <a:spLocks noGrp="1"/>
          </p:cNvSpPr>
          <p:nvPr>
            <p:ph type="title"/>
          </p:nvPr>
        </p:nvSpPr>
        <p:spPr/>
        <p:txBody>
          <a:bodyPr>
            <a:normAutofit fontScale="90000"/>
          </a:bodyPr>
          <a:lstStyle/>
          <a:p>
            <a:r>
              <a:rPr lang="en-US" dirty="0" smtClean="0"/>
              <a:t>Disadvantages of Direct Instruction Method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66</TotalTime>
  <Words>1987</Words>
  <Application>Microsoft Office PowerPoint</Application>
  <PresentationFormat>On-screen Show (4:3)</PresentationFormat>
  <Paragraphs>182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Inquiry-based Teaching vs. Direct Instruction: Should they be done in isolation?</vt:lpstr>
      <vt:lpstr>Table of Contents</vt:lpstr>
      <vt:lpstr>Introduction to the Problem</vt:lpstr>
      <vt:lpstr>Statement of the Problem</vt:lpstr>
      <vt:lpstr>Introduction to the Review of Literature</vt:lpstr>
      <vt:lpstr>Advantages of Inquiry-based Method of Teaching</vt:lpstr>
      <vt:lpstr>Disadvantages of the Inquiry-based Method of Teaching</vt:lpstr>
      <vt:lpstr>Advantages of Direct Instruction Method</vt:lpstr>
      <vt:lpstr>Disadvantages of Direct Instruction Method</vt:lpstr>
      <vt:lpstr>Advantages of both Inquiry-based and Direct Instruction Method</vt:lpstr>
      <vt:lpstr> Theorists</vt:lpstr>
      <vt:lpstr>Statement of the Hypothesis</vt:lpstr>
      <vt:lpstr> Statement of the Hypothesis (cont’d)</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Inquiry-based Teaching vs. Direct Instruction: Should they be done in isolation?</dc:title>
  <dc:creator>Windows User</dc:creator>
  <cp:lastModifiedBy>Windows User</cp:lastModifiedBy>
  <cp:revision>7</cp:revision>
  <dcterms:created xsi:type="dcterms:W3CDTF">2010-12-07T23:20:06Z</dcterms:created>
  <dcterms:modified xsi:type="dcterms:W3CDTF">2010-12-08T00:26:13Z</dcterms:modified>
</cp:coreProperties>
</file>